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15"/>
  </p:notesMasterIdLst>
  <p:sldIdLst>
    <p:sldId id="586" r:id="rId2"/>
    <p:sldId id="585" r:id="rId3"/>
    <p:sldId id="587" r:id="rId4"/>
    <p:sldId id="592" r:id="rId5"/>
    <p:sldId id="605" r:id="rId6"/>
    <p:sldId id="602" r:id="rId7"/>
    <p:sldId id="593" r:id="rId8"/>
    <p:sldId id="604" r:id="rId9"/>
    <p:sldId id="599" r:id="rId10"/>
    <p:sldId id="597" r:id="rId11"/>
    <p:sldId id="598" r:id="rId12"/>
    <p:sldId id="594" r:id="rId13"/>
    <p:sldId id="606" r:id="rId14"/>
  </p:sldIdLst>
  <p:sldSz cx="24384000" cy="13716000"/>
  <p:notesSz cx="6858000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икита Силин" initials="НС" lastIdx="1" clrIdx="0"/>
  <p:cmAuthor id="2" name="Силин Никита Андреевич" initials="СНА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66CCFF"/>
    <a:srgbClr val="FF9900"/>
    <a:srgbClr val="00B2CC"/>
    <a:srgbClr val="EFFAFF"/>
    <a:srgbClr val="DDF0FF"/>
    <a:srgbClr val="EBF6FF"/>
    <a:srgbClr val="EBEDFF"/>
    <a:srgbClr val="E5E8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3A424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Times New Roman"/>
          <a:ea typeface="Times New Roman"/>
          <a:cs typeface="Times New Roman"/>
        </a:font>
        <a:srgbClr val="3A424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3A424A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Times New Roman"/>
          <a:ea typeface="Times New Roman"/>
          <a:cs typeface="Times New Roman"/>
        </a:font>
        <a:srgbClr val="3A424A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3A424A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3A424A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3A424A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9" autoAdjust="0"/>
    <p:restoredTop sz="84504" autoAdjust="0"/>
  </p:normalViewPr>
  <p:slideViewPr>
    <p:cSldViewPr snapToGrid="0">
      <p:cViewPr varScale="1">
        <p:scale>
          <a:sx n="48" d="100"/>
          <a:sy n="48" d="100"/>
        </p:scale>
        <p:origin x="936" y="54"/>
      </p:cViewPr>
      <p:guideLst>
        <p:guide orient="horz" pos="4320"/>
        <p:guide pos="7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1"/>
          <c:order val="0"/>
          <c:spPr>
            <a:solidFill>
              <a:srgbClr val="002060"/>
            </a:solidFill>
          </c:spPr>
          <c:invertIfNegative val="0"/>
          <c:cat>
            <c:strRef>
              <c:f>Лист1!$A$1:$A$4</c:f>
              <c:strCache>
                <c:ptCount val="4"/>
                <c:pt idx="0">
                  <c:v>Высокий</c:v>
                </c:pt>
                <c:pt idx="1">
                  <c:v>Средний</c:v>
                </c:pt>
                <c:pt idx="2">
                  <c:v>Базовый</c:v>
                </c:pt>
                <c:pt idx="3">
                  <c:v>Ниже базового</c:v>
                </c:pt>
              </c:strCache>
            </c:strRef>
          </c:cat>
          <c:val>
            <c:numRef>
              <c:f>Лист1!$C$1:$C$4</c:f>
              <c:numCache>
                <c:formatCode>General</c:formatCode>
                <c:ptCount val="4"/>
                <c:pt idx="0">
                  <c:v>12.366737739872068</c:v>
                </c:pt>
                <c:pt idx="1">
                  <c:v>58.63539445628998</c:v>
                </c:pt>
                <c:pt idx="2">
                  <c:v>15.778251599147122</c:v>
                </c:pt>
                <c:pt idx="3">
                  <c:v>13.219616204690832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3897896"/>
        <c:axId val="483895544"/>
      </c:barChart>
      <c:catAx>
        <c:axId val="4838978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600">
                <a:solidFill>
                  <a:srgbClr val="002060"/>
                </a:solidFill>
              </a:defRPr>
            </a:pPr>
            <a:endParaRPr lang="ru-RU"/>
          </a:p>
        </c:txPr>
        <c:crossAx val="483895544"/>
        <c:crosses val="autoZero"/>
        <c:auto val="1"/>
        <c:lblAlgn val="ctr"/>
        <c:lblOffset val="100"/>
        <c:noMultiLvlLbl val="0"/>
      </c:catAx>
      <c:valAx>
        <c:axId val="483895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r>
                  <a:rPr lang="ru-RU" dirty="0" smtClean="0">
                    <a:solidFill>
                      <a:srgbClr val="002060"/>
                    </a:solidFill>
                  </a:rPr>
                  <a:t>Доля ОО, %</a:t>
                </a:r>
                <a:endParaRPr lang="ru-RU" dirty="0">
                  <a:solidFill>
                    <a:srgbClr val="002060"/>
                  </a:solidFill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3600">
                <a:solidFill>
                  <a:srgbClr val="002060"/>
                </a:solidFill>
              </a:defRPr>
            </a:pPr>
            <a:endParaRPr lang="ru-RU"/>
          </a:p>
        </c:txPr>
        <c:crossAx val="4838978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4000">
          <a:latin typeface="Century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/>
          </p:nvPr>
        </p:nvSpPr>
        <p:spPr>
          <a:xfrm>
            <a:off x="120650" y="744538"/>
            <a:ext cx="6616700" cy="3722687"/>
          </a:xfrm>
          <a:prstGeom prst="rect">
            <a:avLst/>
          </a:prstGeom>
        </p:spPr>
        <p:txBody>
          <a:bodyPr lIns="90287" tIns="45147" rIns="90287" bIns="45147"/>
          <a:lstStyle/>
          <a:p>
            <a:endParaRPr dirty="0"/>
          </a:p>
        </p:txBody>
      </p:sp>
      <p:sp>
        <p:nvSpPr>
          <p:cNvPr id="36" name="Shape 36"/>
          <p:cNvSpPr>
            <a:spLocks noGrp="1"/>
          </p:cNvSpPr>
          <p:nvPr>
            <p:ph type="body" sz="quarter" idx="1"/>
          </p:nvPr>
        </p:nvSpPr>
        <p:spPr>
          <a:xfrm>
            <a:off x="914409" y="4715159"/>
            <a:ext cx="5029201" cy="4466986"/>
          </a:xfrm>
          <a:prstGeom prst="rect">
            <a:avLst/>
          </a:prstGeom>
        </p:spPr>
        <p:txBody>
          <a:bodyPr lIns="90287" tIns="45147" rIns="90287" bIns="45147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99008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школа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способная учить качественно, занимать верхние строчки рейтинга по данному показателю, обеспечивать своим выпускникам возможность поступать в вузы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 реализующая финансовую политику: развивающая платные услуги, привлекающая дополнительные ресурсы;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«повышение жизненных шансов» всем своим ученикам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 среду, в которой все дети, вне зависимости от того, каковы их способности и проблемы (включая проблемы семьи), получают возможности для максимальных достижений и благополучного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4270989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58783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689280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958197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smtClean="0"/>
          </a:p>
        </p:txBody>
      </p:sp>
    </p:spTree>
    <p:extLst>
      <p:ext uri="{BB962C8B-B14F-4D97-AF65-F5344CB8AC3E}">
        <p14:creationId xmlns:p14="http://schemas.microsoft.com/office/powerpoint/2010/main" val="4113529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центре внимание проекта создание равных качественных условий</a:t>
            </a:r>
            <a:r>
              <a:rPr lang="ru-RU" baseline="0" dirty="0" smtClean="0"/>
              <a:t> обучения и воспитания для каждого ребенка с учетом его интересов, способностей и потребностей, не зависимо от места нахождения образовательной организации; </a:t>
            </a:r>
            <a:r>
              <a:rPr lang="ru-RU" kern="1200" dirty="0" smtClean="0">
                <a:solidFill>
                  <a:srgbClr val="002060"/>
                </a:solidFill>
                <a:latin typeface="Century" pitchFamily="18" charset="0"/>
                <a:ea typeface="Helvetica Neue"/>
                <a:cs typeface="Times New Roman" pitchFamily="18" charset="0"/>
              </a:rPr>
              <a:t>мотивирующая образовательная среда и </a:t>
            </a:r>
            <a:r>
              <a:rPr lang="ru-RU" baseline="0" dirty="0" smtClean="0"/>
              <a:t>адресная поддержка каждого педагога; </a:t>
            </a:r>
            <a:r>
              <a:rPr lang="ru-RU" dirty="0" smtClean="0"/>
              <a:t>Воспитание на основе традиционных российских духовно-нравственных ценностей, достижений отечественной науки и технологий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8313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93966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96702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02661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34693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58709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98202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58302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2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697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613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759310" y="712413"/>
            <a:ext cx="20828001" cy="1007738"/>
          </a:xfrm>
          <a:prstGeom prst="rect">
            <a:avLst/>
          </a:prstGeom>
        </p:spPr>
        <p:txBody>
          <a:bodyPr/>
          <a:lstStyle>
            <a:lvl1pPr algn="l">
              <a:defRPr sz="5500" cap="all">
                <a:solidFill>
                  <a:srgbClr val="3F3D3C"/>
                </a:solidFill>
                <a:latin typeface="+mn-lt"/>
                <a:ea typeface="+mn-ea"/>
                <a:cs typeface="+mn-cs"/>
                <a:sym typeface="Bebas Neue Regular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21" name="Линия"/>
          <p:cNvSpPr/>
          <p:nvPr/>
        </p:nvSpPr>
        <p:spPr>
          <a:xfrm>
            <a:off x="437279" y="2368910"/>
            <a:ext cx="23509440" cy="1"/>
          </a:xfrm>
          <a:prstGeom prst="line">
            <a:avLst/>
          </a:prstGeom>
          <a:ln w="38100">
            <a:solidFill>
              <a:srgbClr val="D5D5D5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/>
          </a:p>
        </p:txBody>
      </p:sp>
      <p:sp>
        <p:nvSpPr>
          <p:cNvPr id="22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3715564" y="13093155"/>
            <a:ext cx="482806" cy="482601"/>
          </a:xfrm>
          <a:prstGeom prst="rect">
            <a:avLst/>
          </a:prstGeom>
        </p:spPr>
        <p:txBody>
          <a:bodyPr/>
          <a:lstStyle>
            <a:lvl1pPr>
              <a:defRPr sz="2500">
                <a:solidFill>
                  <a:srgbClr val="D6D5D5"/>
                </a:solidFill>
                <a:latin typeface="SF UI Text Semibold"/>
                <a:ea typeface="SF UI Text Semibold"/>
                <a:cs typeface="SF UI Text Semibold"/>
                <a:sym typeface="SF UI Text Semibold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614810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56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755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49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48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022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98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0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BCA4-4374-4A85-ADB0-6BBECDEA23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 hangingPunct="1"/>
            <a:endParaRPr lang="ru-RU" b="0" kern="12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 hangingPunct="1"/>
            <a:endParaRPr lang="ru-RU" b="0" kern="12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 hangingPunct="1"/>
            <a:fld id="{6393BCA4-4374-4A85-ADB0-6BBECDEA23FF}" type="slidenum">
              <a:rPr lang="ru-RU" b="0" kern="120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828800" hangingPunct="1"/>
              <a:t>‹#›</a:t>
            </a:fld>
            <a:endParaRPr lang="ru-RU" b="0" kern="12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246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png"/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12" Type="http://schemas.openxmlformats.org/officeDocument/2006/relationships/hyperlink" Target="https://cub.iro.perm.ru/follow/shkola-minprosveshcheniya/shkola-minprosveshcheniya-rossii-17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mp.edu.ru/" TargetMode="External"/><Relationship Id="rId11" Type="http://schemas.openxmlformats.org/officeDocument/2006/relationships/image" Target="../media/image21.png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openxmlformats.org/officeDocument/2006/relationships/image" Target="../media/image2.png"/><Relationship Id="rId9" Type="http://schemas.openxmlformats.org/officeDocument/2006/relationships/hyperlink" Target="https://apkpro.ru/proekty/shkola-minprosveshcheniya-rossii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cub@iro.perm.ru" TargetMode="External"/><Relationship Id="rId13" Type="http://schemas.openxmlformats.org/officeDocument/2006/relationships/image" Target="../media/image27.png"/><Relationship Id="rId3" Type="http://schemas.openxmlformats.org/officeDocument/2006/relationships/image" Target="../media/image5.png"/><Relationship Id="rId7" Type="http://schemas.openxmlformats.org/officeDocument/2006/relationships/hyperlink" Target="https://cub.iro.perm.ru/" TargetMode="External"/><Relationship Id="rId12" Type="http://schemas.openxmlformats.org/officeDocument/2006/relationships/hyperlink" Target="mailto:nd4-cub@iro.perm.ru" TargetMode="External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11" Type="http://schemas.openxmlformats.org/officeDocument/2006/relationships/hyperlink" Target="mailto:mkc-cub@iro.perm.ru" TargetMode="External"/><Relationship Id="rId5" Type="http://schemas.openxmlformats.org/officeDocument/2006/relationships/image" Target="../media/image23.png"/><Relationship Id="rId15" Type="http://schemas.openxmlformats.org/officeDocument/2006/relationships/image" Target="../media/image29.png"/><Relationship Id="rId10" Type="http://schemas.openxmlformats.org/officeDocument/2006/relationships/image" Target="../media/image26.jpeg"/><Relationship Id="rId4" Type="http://schemas.openxmlformats.org/officeDocument/2006/relationships/image" Target="../media/image2.png"/><Relationship Id="rId9" Type="http://schemas.openxmlformats.org/officeDocument/2006/relationships/image" Target="../media/image25.png"/><Relationship Id="rId1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1700" y="10523538"/>
            <a:ext cx="225806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05542" y="4572000"/>
            <a:ext cx="22947087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dirty="0" smtClean="0">
                <a:solidFill>
                  <a:srgbClr val="FF6600"/>
                </a:solidFill>
                <a:latin typeface="Century" pitchFamily="18" charset="0"/>
                <a:cs typeface="Calibri" pitchFamily="34" charset="0"/>
              </a:rPr>
              <a:t>Федеральный проект «Школа Минпросвещения России»</a:t>
            </a:r>
          </a:p>
          <a:p>
            <a:pPr>
              <a:spcBef>
                <a:spcPts val="10800"/>
              </a:spcBef>
              <a:spcAft>
                <a:spcPts val="2400"/>
              </a:spcAft>
              <a:defRPr/>
            </a:pPr>
            <a:r>
              <a:rPr lang="ru-RU" sz="4500" kern="0" dirty="0" smtClean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Марина </a:t>
            </a:r>
            <a:r>
              <a:rPr lang="ru-RU" sz="4500" kern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Константиновна Серебренникова,</a:t>
            </a:r>
            <a:r>
              <a:rPr lang="ru-RU" sz="4500" b="0" kern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/>
            </a:r>
            <a:br>
              <a:rPr lang="ru-RU" sz="4500" b="0" kern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</a:br>
            <a:r>
              <a:rPr lang="ru-RU" sz="4500" b="0" kern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заведующий кафедрой профессионального мастерства ЦНППМПР ГАУ ДПО «ИРО ПК, к.б.н</a:t>
            </a:r>
            <a:r>
              <a:rPr lang="ru-RU" sz="4500" b="0" kern="0" dirty="0" smtClean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.</a:t>
            </a:r>
            <a:endParaRPr lang="ru-RU" sz="2400" b="0" kern="0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  <a:cs typeface="Calibri" panose="020F0502020204030204" pitchFamily="34" charset="0"/>
            </a:endParaRPr>
          </a:p>
        </p:txBody>
      </p:sp>
      <p:pic>
        <p:nvPicPr>
          <p:cNvPr id="14341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15940" y="586696"/>
            <a:ext cx="22574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32526" y="427718"/>
            <a:ext cx="1244374" cy="2199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iro.perm.ru/design/images/logo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05751" y="456747"/>
            <a:ext cx="2968625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23844250" y="13165138"/>
            <a:ext cx="539750" cy="539750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4303F6DF-12FD-4107-AA8B-B12CA9563B74}" type="slidenum">
              <a:rPr lang="ru-RU" smtClean="0"/>
              <a:pPr algn="ctr"/>
              <a:t>10</a:t>
            </a:fld>
            <a:endParaRPr lang="ru-RU" smtClean="0"/>
          </a:p>
        </p:txBody>
      </p:sp>
      <p:pic>
        <p:nvPicPr>
          <p:cNvPr id="15363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ИТОГИ РЕАЛИЗАЦИИ НАЦИОНАЛЬНЫХ ПРОЕКТОВ"/>
          <p:cNvSpPr txBox="1">
            <a:spLocks/>
          </p:cNvSpPr>
          <p:nvPr/>
        </p:nvSpPr>
        <p:spPr>
          <a:xfrm>
            <a:off x="3271838" y="1476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74" name="AutoShape 14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6" name="AutoShape 16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8" name="AutoShape 18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8"/>
          <p:cNvGrpSpPr/>
          <p:nvPr/>
        </p:nvGrpSpPr>
        <p:grpSpPr>
          <a:xfrm>
            <a:off x="1415142" y="2590864"/>
            <a:ext cx="10515600" cy="4463091"/>
            <a:chOff x="2612571" y="4158358"/>
            <a:chExt cx="10515600" cy="5747642"/>
          </a:xfrm>
        </p:grpSpPr>
        <p:sp>
          <p:nvSpPr>
            <p:cNvPr id="16" name="Стрелка вправо 15"/>
            <p:cNvSpPr/>
            <p:nvPr/>
          </p:nvSpPr>
          <p:spPr>
            <a:xfrm>
              <a:off x="2612571" y="4158358"/>
              <a:ext cx="10515600" cy="5747642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224336" y="6739001"/>
              <a:ext cx="2456122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entury" pitchFamily="18" charset="0"/>
                  <a:cs typeface="Times New Roman" pitchFamily="18" charset="0"/>
                </a:rPr>
                <a:t>ПРОЕКТ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44277" y="5896763"/>
              <a:ext cx="607057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4000" cap="all" dirty="0" smtClean="0">
                  <a:solidFill>
                    <a:schemeClr val="bg1"/>
                  </a:solidFill>
                  <a:latin typeface="Century" pitchFamily="18" charset="0"/>
                  <a:cs typeface="Times New Roman" pitchFamily="18" charset="0"/>
                </a:rPr>
                <a:t>Школа</a:t>
              </a:r>
            </a:p>
            <a:p>
              <a:pPr algn="l"/>
              <a:r>
                <a:rPr lang="ru-RU" sz="4000" cap="all" dirty="0" err="1" smtClean="0">
                  <a:solidFill>
                    <a:schemeClr val="bg1"/>
                  </a:solidFill>
                  <a:latin typeface="Century" pitchFamily="18" charset="0"/>
                  <a:cs typeface="Times New Roman" pitchFamily="18" charset="0"/>
                </a:rPr>
                <a:t>Минпросвещения</a:t>
              </a:r>
              <a:endParaRPr lang="ru-RU" sz="4000" cap="all" dirty="0" smtClean="0">
                <a:solidFill>
                  <a:schemeClr val="bg1"/>
                </a:solidFill>
                <a:latin typeface="Century" pitchFamily="18" charset="0"/>
                <a:cs typeface="Times New Roman" pitchFamily="18" charset="0"/>
              </a:endParaRPr>
            </a:p>
            <a:p>
              <a:pPr algn="l"/>
              <a:r>
                <a:rPr lang="ru-RU" sz="4000" cap="all" dirty="0" smtClean="0">
                  <a:solidFill>
                    <a:schemeClr val="bg1"/>
                  </a:solidFill>
                  <a:latin typeface="Century" pitchFamily="18" charset="0"/>
                  <a:cs typeface="Times New Roman" pitchFamily="18" charset="0"/>
                </a:rPr>
                <a:t>России </a:t>
              </a:r>
            </a:p>
          </p:txBody>
        </p:sp>
      </p:grpSp>
      <p:grpSp>
        <p:nvGrpSpPr>
          <p:cNvPr id="3" name="Группа 24"/>
          <p:cNvGrpSpPr/>
          <p:nvPr/>
        </p:nvGrpSpPr>
        <p:grpSpPr>
          <a:xfrm>
            <a:off x="12235533" y="2656166"/>
            <a:ext cx="10515600" cy="4463091"/>
            <a:chOff x="12235533" y="4615556"/>
            <a:chExt cx="10515600" cy="5747642"/>
          </a:xfrm>
        </p:grpSpPr>
        <p:sp>
          <p:nvSpPr>
            <p:cNvPr id="21" name="Стрелка вправо 20"/>
            <p:cNvSpPr/>
            <p:nvPr/>
          </p:nvSpPr>
          <p:spPr>
            <a:xfrm flipH="1">
              <a:off x="12235533" y="4615556"/>
              <a:ext cx="10515600" cy="5747642"/>
            </a:xfrm>
            <a:prstGeom prst="rightArrow">
              <a:avLst/>
            </a:prstGeom>
            <a:solidFill>
              <a:schemeClr val="bg1"/>
            </a:solidFill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flipH="1">
              <a:off x="15065832" y="6627424"/>
              <a:ext cx="6070572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4000" cap="all" dirty="0" smtClean="0">
                  <a:solidFill>
                    <a:srgbClr val="002060"/>
                  </a:solidFill>
                  <a:latin typeface="Century" pitchFamily="18" charset="0"/>
                  <a:cs typeface="Times New Roman" pitchFamily="18" charset="0"/>
                </a:rPr>
                <a:t>Мотивирующий мониторинг</a:t>
              </a: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12888449" y="8670858"/>
            <a:ext cx="10842171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ru-RU" sz="400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Развитие и повышение квалификации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4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доля педагогических работников, прошедших обучение по программа повышения квалификации, размещенных в ФР ДПП</a:t>
            </a:r>
          </a:p>
        </p:txBody>
      </p:sp>
      <p:sp>
        <p:nvSpPr>
          <p:cNvPr id="25" name="Прямоугольник 8"/>
          <p:cNvSpPr>
            <a:spLocks noChangeArrowheads="1"/>
          </p:cNvSpPr>
          <p:nvPr/>
        </p:nvSpPr>
        <p:spPr bwMode="auto">
          <a:xfrm>
            <a:off x="13025645" y="7480758"/>
            <a:ext cx="957285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5000" dirty="0" smtClean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Учитель. Школьная команда</a:t>
            </a:r>
            <a:endParaRPr lang="ru-RU" altLang="ru-RU" sz="5000" b="0" dirty="0">
              <a:solidFill>
                <a:srgbClr val="002060"/>
              </a:solidFill>
              <a:latin typeface="Century" pitchFamily="18" charset="0"/>
              <a:ea typeface="Tahoma" pitchFamily="34" charset="0"/>
              <a:cs typeface="Calibri" pitchFamily="34" charset="0"/>
            </a:endParaRPr>
          </a:p>
        </p:txBody>
      </p:sp>
      <p:pic>
        <p:nvPicPr>
          <p:cNvPr id="27" name="Picture 2" descr="Картинки знак оклику (64 фото) » Юмор, позитив и много смешных картин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1" y="9753599"/>
            <a:ext cx="889447" cy="1284514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609617" y="8559373"/>
            <a:ext cx="1084217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ru-RU" sz="400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Создание условия для занятия физической культурой и спортом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4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доля обучающихся, получивших знак отличия ВФСК «Готов к труду и обороне» в установленном порядке, соответствующий ее возрастной категории</a:t>
            </a:r>
          </a:p>
        </p:txBody>
      </p:sp>
      <p:sp>
        <p:nvSpPr>
          <p:cNvPr id="30" name="Прямоугольник 8"/>
          <p:cNvSpPr>
            <a:spLocks noChangeArrowheads="1"/>
          </p:cNvSpPr>
          <p:nvPr/>
        </p:nvSpPr>
        <p:spPr bwMode="auto">
          <a:xfrm>
            <a:off x="2118399" y="7499879"/>
            <a:ext cx="785291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5000" dirty="0" smtClean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Здоровье</a:t>
            </a:r>
            <a:endParaRPr lang="ru-RU" altLang="ru-RU" sz="5000" b="0" dirty="0">
              <a:solidFill>
                <a:srgbClr val="002060"/>
              </a:solidFill>
              <a:latin typeface="Century" pitchFamily="18" charset="0"/>
              <a:ea typeface="Tahoma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23844250" y="13165138"/>
            <a:ext cx="539750" cy="539750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4303F6DF-12FD-4107-AA8B-B12CA9563B74}" type="slidenum">
              <a:rPr lang="ru-RU" smtClean="0"/>
              <a:pPr algn="ctr"/>
              <a:t>11</a:t>
            </a:fld>
            <a:endParaRPr lang="ru-RU" smtClean="0"/>
          </a:p>
        </p:txBody>
      </p:sp>
      <p:pic>
        <p:nvPicPr>
          <p:cNvPr id="15363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ИТОГИ РЕАЛИЗАЦИИ НАЦИОНАЛЬНЫХ ПРОЕКТОВ"/>
          <p:cNvSpPr txBox="1">
            <a:spLocks/>
          </p:cNvSpPr>
          <p:nvPr/>
        </p:nvSpPr>
        <p:spPr>
          <a:xfrm>
            <a:off x="3271838" y="1476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74" name="AutoShape 14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6" name="AutoShape 16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8" name="AutoShape 18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8"/>
          <p:cNvGrpSpPr/>
          <p:nvPr/>
        </p:nvGrpSpPr>
        <p:grpSpPr>
          <a:xfrm>
            <a:off x="1415142" y="2590864"/>
            <a:ext cx="10515600" cy="4463091"/>
            <a:chOff x="2612571" y="4158358"/>
            <a:chExt cx="10515600" cy="5747642"/>
          </a:xfrm>
        </p:grpSpPr>
        <p:sp>
          <p:nvSpPr>
            <p:cNvPr id="16" name="Стрелка вправо 15"/>
            <p:cNvSpPr/>
            <p:nvPr/>
          </p:nvSpPr>
          <p:spPr>
            <a:xfrm>
              <a:off x="2612571" y="4158358"/>
              <a:ext cx="10515600" cy="5747642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224336" y="6739001"/>
              <a:ext cx="2456122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entury" pitchFamily="18" charset="0"/>
                  <a:cs typeface="Times New Roman" pitchFamily="18" charset="0"/>
                </a:rPr>
                <a:t>ПРОЕКТ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44277" y="5896763"/>
              <a:ext cx="607057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4000" cap="all" dirty="0" smtClean="0">
                  <a:solidFill>
                    <a:schemeClr val="bg1"/>
                  </a:solidFill>
                  <a:latin typeface="Century" pitchFamily="18" charset="0"/>
                  <a:cs typeface="Times New Roman" pitchFamily="18" charset="0"/>
                </a:rPr>
                <a:t>Школа</a:t>
              </a:r>
            </a:p>
            <a:p>
              <a:pPr algn="l"/>
              <a:r>
                <a:rPr lang="ru-RU" sz="4000" cap="all" dirty="0" err="1" smtClean="0">
                  <a:solidFill>
                    <a:schemeClr val="bg1"/>
                  </a:solidFill>
                  <a:latin typeface="Century" pitchFamily="18" charset="0"/>
                  <a:cs typeface="Times New Roman" pitchFamily="18" charset="0"/>
                </a:rPr>
                <a:t>Минпросвещения</a:t>
              </a:r>
              <a:endParaRPr lang="ru-RU" sz="4000" cap="all" dirty="0" smtClean="0">
                <a:solidFill>
                  <a:schemeClr val="bg1"/>
                </a:solidFill>
                <a:latin typeface="Century" pitchFamily="18" charset="0"/>
                <a:cs typeface="Times New Roman" pitchFamily="18" charset="0"/>
              </a:endParaRPr>
            </a:p>
            <a:p>
              <a:pPr algn="l"/>
              <a:r>
                <a:rPr lang="ru-RU" sz="4000" cap="all" dirty="0" smtClean="0">
                  <a:solidFill>
                    <a:schemeClr val="bg1"/>
                  </a:solidFill>
                  <a:latin typeface="Century" pitchFamily="18" charset="0"/>
                  <a:cs typeface="Times New Roman" pitchFamily="18" charset="0"/>
                </a:rPr>
                <a:t>России </a:t>
              </a:r>
            </a:p>
          </p:txBody>
        </p:sp>
      </p:grpSp>
      <p:grpSp>
        <p:nvGrpSpPr>
          <p:cNvPr id="3" name="Группа 24"/>
          <p:cNvGrpSpPr/>
          <p:nvPr/>
        </p:nvGrpSpPr>
        <p:grpSpPr>
          <a:xfrm>
            <a:off x="12235533" y="2656166"/>
            <a:ext cx="10515600" cy="4463091"/>
            <a:chOff x="12235533" y="4615556"/>
            <a:chExt cx="10515600" cy="5747642"/>
          </a:xfrm>
        </p:grpSpPr>
        <p:sp>
          <p:nvSpPr>
            <p:cNvPr id="21" name="Стрелка вправо 20"/>
            <p:cNvSpPr/>
            <p:nvPr/>
          </p:nvSpPr>
          <p:spPr>
            <a:xfrm flipH="1">
              <a:off x="12235533" y="4615556"/>
              <a:ext cx="10515600" cy="5747642"/>
            </a:xfrm>
            <a:prstGeom prst="rightArrow">
              <a:avLst/>
            </a:prstGeom>
            <a:solidFill>
              <a:schemeClr val="bg1"/>
            </a:solidFill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flipH="1">
              <a:off x="15065832" y="6627424"/>
              <a:ext cx="6070572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4000" cap="all" dirty="0" smtClean="0">
                  <a:solidFill>
                    <a:srgbClr val="002060"/>
                  </a:solidFill>
                  <a:latin typeface="Century" pitchFamily="18" charset="0"/>
                  <a:cs typeface="Times New Roman" pitchFamily="18" charset="0"/>
                </a:rPr>
                <a:t>Мотивирующий мониторинг</a:t>
              </a: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674915" y="8278977"/>
            <a:ext cx="1084217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ru-RU" sz="400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Организация психолого-педагогического сопровождения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4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доля обучающихся ОО, принявших участие в социально-психологическом тестировании на выявление рисков употребления наркотических средств и психотропных веществ</a:t>
            </a:r>
          </a:p>
        </p:txBody>
      </p:sp>
      <p:sp>
        <p:nvSpPr>
          <p:cNvPr id="32" name="Прямоугольник 8"/>
          <p:cNvSpPr>
            <a:spLocks noChangeArrowheads="1"/>
          </p:cNvSpPr>
          <p:nvPr/>
        </p:nvSpPr>
        <p:spPr bwMode="auto">
          <a:xfrm>
            <a:off x="812111" y="7328358"/>
            <a:ext cx="957285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5000" dirty="0" smtClean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Школьный климат</a:t>
            </a:r>
            <a:endParaRPr lang="ru-RU" altLang="ru-RU" sz="5000" b="0" dirty="0">
              <a:solidFill>
                <a:srgbClr val="002060"/>
              </a:solidFill>
              <a:latin typeface="Century" pitchFamily="18" charset="0"/>
              <a:ea typeface="Tahoma" pitchFamily="34" charset="0"/>
              <a:cs typeface="Calibri" pitchFamily="34" charset="0"/>
            </a:endParaRPr>
          </a:p>
        </p:txBody>
      </p:sp>
      <p:pic>
        <p:nvPicPr>
          <p:cNvPr id="20" name="Picture 2" descr="Картинки знак оклику (64 фото) » Юмор, позитив и много смешных картин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771" y="10232561"/>
            <a:ext cx="889447" cy="1284514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12888449" y="8300751"/>
            <a:ext cx="1084217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ru-RU" sz="400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ЦОС (поддержка всех активностей)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4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использование ФГОС «Моя школа», в т.ч. Верифицированного цифрового образовательного </a:t>
            </a:r>
            <a:r>
              <a:rPr lang="ru-RU" sz="3500" b="0" kern="1200" dirty="0" err="1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контента</a:t>
            </a: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, при реализации основных общеобразовательных программ в соответствии</a:t>
            </a:r>
            <a:b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с Методическими рекомендациями ФИЦ в сфере образования</a:t>
            </a:r>
          </a:p>
        </p:txBody>
      </p:sp>
      <p:sp>
        <p:nvSpPr>
          <p:cNvPr id="25" name="Прямоугольник 8"/>
          <p:cNvSpPr>
            <a:spLocks noChangeArrowheads="1"/>
          </p:cNvSpPr>
          <p:nvPr/>
        </p:nvSpPr>
        <p:spPr bwMode="auto">
          <a:xfrm>
            <a:off x="13025645" y="7350132"/>
            <a:ext cx="957285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5000" dirty="0" smtClean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Образовательная среда</a:t>
            </a:r>
            <a:endParaRPr lang="ru-RU" altLang="ru-RU" sz="5000" b="0" dirty="0">
              <a:solidFill>
                <a:srgbClr val="002060"/>
              </a:solidFill>
              <a:latin typeface="Century" pitchFamily="18" charset="0"/>
              <a:ea typeface="Tahoma" pitchFamily="34" charset="0"/>
              <a:cs typeface="Calibri" pitchFamily="34" charset="0"/>
            </a:endParaRPr>
          </a:p>
        </p:txBody>
      </p:sp>
      <p:pic>
        <p:nvPicPr>
          <p:cNvPr id="27" name="Picture 2" descr="Картинки знак оклику (64 фото) » Юмор, позитив и много смешных картин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1" y="10276103"/>
            <a:ext cx="889447" cy="128451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AutoShape 4" descr="Внутренняя система оценки качества образования (ВСОК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ИТОГИ РЕАЛИЗАЦИИ НАЦИОНАЛЬНЫХ ПРОЕКТОВ"/>
          <p:cNvSpPr txBox="1">
            <a:spLocks/>
          </p:cNvSpPr>
          <p:nvPr/>
        </p:nvSpPr>
        <p:spPr>
          <a:xfrm>
            <a:off x="3271838" y="1984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  <a:latin typeface="Century" pitchFamily="18" charset="0"/>
            </a:endParaRPr>
          </a:p>
          <a:p>
            <a:pPr>
              <a:spcAft>
                <a:spcPts val="1200"/>
              </a:spcAft>
              <a:defRPr/>
            </a:pPr>
            <a:r>
              <a:rPr lang="ru-RU" dirty="0" smtClean="0">
                <a:solidFill>
                  <a:srgbClr val="FF6600"/>
                </a:solidFill>
                <a:latin typeface="Century" pitchFamily="18" charset="0"/>
              </a:rPr>
              <a:t>проект «школа </a:t>
            </a:r>
            <a:r>
              <a:rPr lang="ru-RU" dirty="0" err="1" smtClean="0">
                <a:solidFill>
                  <a:srgbClr val="FF6600"/>
                </a:solidFill>
                <a:latin typeface="Century" pitchFamily="18" charset="0"/>
              </a:rPr>
              <a:t>минпросвещения</a:t>
            </a:r>
            <a:r>
              <a:rPr lang="ru-RU" dirty="0" smtClean="0">
                <a:solidFill>
                  <a:srgbClr val="FF6600"/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rgbClr val="FF6600"/>
                </a:solidFill>
                <a:latin typeface="Century" pitchFamily="18" charset="0"/>
              </a:rPr>
              <a:t>россии</a:t>
            </a:r>
            <a:r>
              <a:rPr lang="ru-RU" dirty="0" smtClean="0">
                <a:solidFill>
                  <a:srgbClr val="FF6600"/>
                </a:solidFill>
                <a:latin typeface="Century" pitchFamily="18" charset="0"/>
              </a:rPr>
              <a:t>»</a:t>
            </a:r>
          </a:p>
          <a:p>
            <a:pPr>
              <a:spcAft>
                <a:spcPts val="1200"/>
              </a:spcAft>
              <a:defRPr/>
            </a:pPr>
            <a:r>
              <a:rPr lang="ru-RU" dirty="0" smtClean="0">
                <a:solidFill>
                  <a:srgbClr val="00B0F0"/>
                </a:solidFill>
                <a:latin typeface="Century" pitchFamily="18" charset="0"/>
              </a:rPr>
              <a:t>Информационное сопровождение</a:t>
            </a:r>
            <a:endParaRPr lang="ru-RU" dirty="0">
              <a:solidFill>
                <a:srgbClr val="00B0F0"/>
              </a:solidFill>
              <a:latin typeface="Century" pitchFamily="18" charset="0"/>
            </a:endParaRPr>
          </a:p>
          <a:p>
            <a:pPr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</p:txBody>
      </p:sp>
      <p:pic>
        <p:nvPicPr>
          <p:cNvPr id="44038" name="Picture 2"/>
          <p:cNvPicPr>
            <a:picLocks noChangeAspect="1" noChangeArrowheads="1"/>
          </p:cNvPicPr>
          <p:nvPr/>
        </p:nvPicPr>
        <p:blipFill>
          <a:blip r:embed="rId5"/>
          <a:srcRect l="1042" t="11852" r="1146" b="13889"/>
          <a:stretch>
            <a:fillRect/>
          </a:stretch>
        </p:blipFill>
        <p:spPr bwMode="auto">
          <a:xfrm>
            <a:off x="1504950" y="2590800"/>
            <a:ext cx="7761288" cy="33147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44039" name="Прямоугольник 10"/>
          <p:cNvSpPr>
            <a:spLocks noChangeArrowheads="1"/>
          </p:cNvSpPr>
          <p:nvPr/>
        </p:nvSpPr>
        <p:spPr bwMode="auto">
          <a:xfrm>
            <a:off x="2503714" y="6092374"/>
            <a:ext cx="70403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914400"/>
            <a:r>
              <a:rPr lang="ru-RU" sz="400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Официальный сайт </a:t>
            </a:r>
            <a:r>
              <a:rPr lang="ru-RU" sz="4000" dirty="0" smtClean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Проекта </a:t>
            </a:r>
            <a:r>
              <a:rPr lang="ru-RU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  <a:hlinkClick r:id="rId6"/>
              </a:rPr>
              <a:t>https://smp.edu.ru/</a:t>
            </a:r>
            <a:r>
              <a:rPr lang="ru-RU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 </a:t>
            </a:r>
          </a:p>
        </p:txBody>
      </p:sp>
      <p:pic>
        <p:nvPicPr>
          <p:cNvPr id="44040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80395" y="6067425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4"/>
          <p:cNvPicPr>
            <a:picLocks noChangeAspect="1" noChangeArrowheads="1"/>
          </p:cNvPicPr>
          <p:nvPr/>
        </p:nvPicPr>
        <p:blipFill>
          <a:blip r:embed="rId8"/>
          <a:srcRect l="2083" t="12778" r="3021" b="13704"/>
          <a:stretch>
            <a:fillRect/>
          </a:stretch>
        </p:blipFill>
        <p:spPr bwMode="auto">
          <a:xfrm>
            <a:off x="1504950" y="7791450"/>
            <a:ext cx="7608888" cy="331628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44042" name="Прямоугольник 13"/>
          <p:cNvSpPr>
            <a:spLocks noChangeArrowheads="1"/>
          </p:cNvSpPr>
          <p:nvPr/>
        </p:nvSpPr>
        <p:spPr bwMode="auto">
          <a:xfrm>
            <a:off x="2522137" y="11236325"/>
            <a:ext cx="8298263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914400" eaLnBrk="0" hangingPunct="0">
              <a:spcAft>
                <a:spcPts val="12000"/>
              </a:spcAft>
            </a:pPr>
            <a:r>
              <a:rPr lang="ru-RU" sz="400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Страница Проекта </a:t>
            </a:r>
            <a:r>
              <a:rPr lang="ru-RU" b="0" dirty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Calibri" pitchFamily="34" charset="0"/>
              </a:rPr>
              <a:t>на официальном сайте Академии </a:t>
            </a:r>
            <a:r>
              <a:rPr lang="ru-RU" b="0" dirty="0" err="1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Calibri" pitchFamily="34" charset="0"/>
              </a:rPr>
              <a:t>Минпросвещения</a:t>
            </a:r>
            <a:r>
              <a:rPr lang="ru-RU" b="0" dirty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Calibri" pitchFamily="34" charset="0"/>
              </a:rPr>
              <a:t> России</a:t>
            </a:r>
            <a:r>
              <a:rPr lang="ru-RU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 </a:t>
            </a:r>
            <a:r>
              <a:rPr lang="ru-RU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  <a:hlinkClick r:id="rId9"/>
              </a:rPr>
              <a:t>https://apkpro.ru/proekty/shkola-minprosveshcheniya-rossii/</a:t>
            </a:r>
            <a:r>
              <a:rPr lang="ru-RU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 </a:t>
            </a:r>
            <a:endParaRPr lang="en-US" b="0" dirty="0">
              <a:solidFill>
                <a:srgbClr val="002060"/>
              </a:solidFill>
              <a:latin typeface="Century" pitchFamily="18" charset="0"/>
              <a:cs typeface="Calibri" pitchFamily="34" charset="0"/>
            </a:endParaRPr>
          </a:p>
        </p:txBody>
      </p:sp>
      <p:pic>
        <p:nvPicPr>
          <p:cNvPr id="44043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42295" y="11439525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6"/>
          <p:cNvPicPr>
            <a:picLocks noChangeAspect="1" noChangeArrowheads="1"/>
          </p:cNvPicPr>
          <p:nvPr/>
        </p:nvPicPr>
        <p:blipFill>
          <a:blip r:embed="rId11"/>
          <a:srcRect l="21042" t="22221" r="21564" b="6296"/>
          <a:stretch>
            <a:fillRect/>
          </a:stretch>
        </p:blipFill>
        <p:spPr bwMode="auto">
          <a:xfrm>
            <a:off x="11106150" y="3295650"/>
            <a:ext cx="11734800" cy="64770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44045" name="Прямоугольник 16"/>
          <p:cNvSpPr>
            <a:spLocks noChangeArrowheads="1"/>
          </p:cNvSpPr>
          <p:nvPr/>
        </p:nvSpPr>
        <p:spPr bwMode="auto">
          <a:xfrm>
            <a:off x="12725400" y="9898063"/>
            <a:ext cx="1003935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14400" eaLnBrk="0">
              <a:spcAft>
                <a:spcPts val="9000"/>
              </a:spcAft>
            </a:pPr>
            <a:r>
              <a:rPr lang="ru-RU" sz="400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Страница Проекта </a:t>
            </a:r>
            <a:r>
              <a:rPr lang="ru-RU" b="0" dirty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Calibri" pitchFamily="34" charset="0"/>
              </a:rPr>
              <a:t>на сайте ЦНППМПР ГАУ ДПО «ИРО ПК» </a:t>
            </a:r>
            <a:r>
              <a:rPr lang="en-US" b="0" dirty="0">
                <a:solidFill>
                  <a:srgbClr val="002060"/>
                </a:solidFill>
                <a:latin typeface="Century" pitchFamily="18" charset="0"/>
                <a:ea typeface="Times New Roman" pitchFamily="18" charset="0"/>
                <a:cs typeface="Calibri" pitchFamily="34" charset="0"/>
                <a:hlinkClick r:id="rId12"/>
              </a:rPr>
              <a:t>https://cub.iro.perm.ru/follow/shkola-minprosveshcheniya/shkola-minprosveshcheniya-rossii-171</a:t>
            </a:r>
            <a:endParaRPr lang="ru-RU" dirty="0">
              <a:solidFill>
                <a:srgbClr val="002060"/>
              </a:solidFill>
              <a:latin typeface="Century" pitchFamily="18" charset="0"/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4404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172825" y="10106025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AutoShape 4" descr="Внутренняя система оценки качества образования (ВСОК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Группа 39"/>
          <p:cNvGrpSpPr>
            <a:grpSpLocks/>
          </p:cNvGrpSpPr>
          <p:nvPr/>
        </p:nvGrpSpPr>
        <p:grpSpPr bwMode="auto">
          <a:xfrm>
            <a:off x="696913" y="4270375"/>
            <a:ext cx="21374100" cy="2852738"/>
            <a:chOff x="696129" y="3844583"/>
            <a:chExt cx="21374162" cy="2852457"/>
          </a:xfrm>
        </p:grpSpPr>
        <p:pic>
          <p:nvPicPr>
            <p:cNvPr id="43028" name="Picture 2" descr="C:\Users\Chernicyna-NA\Desktop\САЙТ ЦЕНТР\лого больш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6129" y="4010838"/>
              <a:ext cx="2379579" cy="1989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29" name="Прямоугольник 13"/>
            <p:cNvSpPr>
              <a:spLocks noChangeArrowheads="1"/>
            </p:cNvSpPr>
            <p:nvPr/>
          </p:nvSpPr>
          <p:spPr bwMode="auto">
            <a:xfrm>
              <a:off x="3553637" y="3844583"/>
              <a:ext cx="18516654" cy="1938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ru-RU" sz="400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</a:rPr>
                <a:t>Центр непрерывного повышения профессионального мастерства педагогических работников ГАУ ДПО «Институт развития образования Пермского края» </a:t>
              </a:r>
            </a:p>
          </p:txBody>
        </p:sp>
        <p:grpSp>
          <p:nvGrpSpPr>
            <p:cNvPr id="3" name="Группа 46"/>
            <p:cNvGrpSpPr>
              <a:grpSpLocks/>
            </p:cNvGrpSpPr>
            <p:nvPr/>
          </p:nvGrpSpPr>
          <p:grpSpPr bwMode="auto">
            <a:xfrm>
              <a:off x="3722493" y="5938948"/>
              <a:ext cx="6538635" cy="720000"/>
              <a:chOff x="11329543" y="4852447"/>
              <a:chExt cx="11706861" cy="1250150"/>
            </a:xfrm>
          </p:grpSpPr>
          <p:pic>
            <p:nvPicPr>
              <p:cNvPr id="43034" name="Picture 4" descr="Архивы macos - Блог ITишника и просто человека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1329543" y="4852447"/>
                <a:ext cx="1250147" cy="1250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035" name="Прямоугольник 16"/>
              <p:cNvSpPr>
                <a:spLocks noChangeArrowheads="1"/>
              </p:cNvSpPr>
              <p:nvPr/>
            </p:nvSpPr>
            <p:spPr bwMode="auto">
              <a:xfrm>
                <a:off x="12864385" y="4865715"/>
                <a:ext cx="10172019" cy="1228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>
                    <a:solidFill>
                      <a:srgbClr val="002060"/>
                    </a:solidFill>
                    <a:latin typeface="Century" pitchFamily="18" charset="0"/>
                    <a:cs typeface="Calibri" pitchFamily="34" charset="0"/>
                    <a:hlinkClick r:id="rId7"/>
                  </a:rPr>
                  <a:t>https://cub.iro.perm.ru/</a:t>
                </a:r>
                <a:endParaRPr lang="ru-RU" sz="400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  <a:hlinkClick r:id="rId7"/>
                </a:endParaRPr>
              </a:p>
            </p:txBody>
          </p:sp>
        </p:grpSp>
        <p:grpSp>
          <p:nvGrpSpPr>
            <p:cNvPr id="4" name="Группа 19"/>
            <p:cNvGrpSpPr>
              <a:grpSpLocks/>
            </p:cNvGrpSpPr>
            <p:nvPr/>
          </p:nvGrpSpPr>
          <p:grpSpPr bwMode="auto">
            <a:xfrm>
              <a:off x="11667663" y="5926511"/>
              <a:ext cx="5182524" cy="770529"/>
              <a:chOff x="6929422" y="4467924"/>
              <a:chExt cx="5182524" cy="770529"/>
            </a:xfrm>
          </p:grpSpPr>
          <p:sp>
            <p:nvSpPr>
              <p:cNvPr id="43032" name="Прямоугольник 5"/>
              <p:cNvSpPr>
                <a:spLocks noChangeArrowheads="1"/>
              </p:cNvSpPr>
              <p:nvPr/>
            </p:nvSpPr>
            <p:spPr bwMode="auto">
              <a:xfrm>
                <a:off x="7740223" y="4467924"/>
                <a:ext cx="4371723" cy="7078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>
                    <a:solidFill>
                      <a:srgbClr val="002060"/>
                    </a:solidFill>
                    <a:latin typeface="Century" pitchFamily="18" charset="0"/>
                    <a:cs typeface="Calibri" pitchFamily="34" charset="0"/>
                    <a:hlinkClick r:id="rId8"/>
                  </a:rPr>
                  <a:t>cub@iro.perm.ru</a:t>
                </a:r>
                <a:r>
                  <a:rPr lang="en-US" sz="4000">
                    <a:solidFill>
                      <a:srgbClr val="002060"/>
                    </a:solidFill>
                    <a:latin typeface="Century" pitchFamily="18" charset="0"/>
                    <a:cs typeface="Calibri" pitchFamily="34" charset="0"/>
                    <a:hlinkClick r:id="rId7"/>
                  </a:rPr>
                  <a:t> </a:t>
                </a:r>
                <a:endParaRPr lang="ru-RU" sz="400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  <a:hlinkClick r:id="rId7"/>
                </a:endParaRPr>
              </a:p>
            </p:txBody>
          </p:sp>
          <p:pic>
            <p:nvPicPr>
              <p:cNvPr id="43033" name="Picture 2" descr="Иконка ios, mail, почта, письмо, конверт, размер 128x128 | id44482 |  iconbird.com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6929422" y="4518453"/>
                <a:ext cx="720000" cy="72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5" name="Группа 41"/>
          <p:cNvGrpSpPr>
            <a:grpSpLocks/>
          </p:cNvGrpSpPr>
          <p:nvPr/>
        </p:nvGrpSpPr>
        <p:grpSpPr bwMode="auto">
          <a:xfrm>
            <a:off x="755650" y="8207375"/>
            <a:ext cx="23060025" cy="2454275"/>
            <a:chOff x="714315" y="9433374"/>
            <a:chExt cx="23060085" cy="2453826"/>
          </a:xfrm>
        </p:grpSpPr>
        <p:pic>
          <p:nvPicPr>
            <p:cNvPr id="43017" name="Picture 2" descr="C:\Users\User\Documents\МАРИНА\Серебренникова МК.jp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14315" y="9433374"/>
              <a:ext cx="2439391" cy="245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18" name="Прямоугольник 29"/>
            <p:cNvSpPr>
              <a:spLocks noChangeArrowheads="1"/>
            </p:cNvSpPr>
            <p:nvPr/>
          </p:nvSpPr>
          <p:spPr bwMode="auto">
            <a:xfrm>
              <a:off x="3516260" y="9463530"/>
              <a:ext cx="20258140" cy="1199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defTabSz="1828800">
                <a:lnSpc>
                  <a:spcPct val="90000"/>
                </a:lnSpc>
                <a:spcBef>
                  <a:spcPts val="3000"/>
                </a:spcBef>
              </a:pPr>
              <a:r>
                <a:rPr lang="ru-RU" sz="400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</a:rPr>
                <a:t>Серебренникова Марина Константиновна, </a:t>
              </a:r>
              <a:r>
                <a:rPr lang="ru-RU" sz="4000" b="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</a:rPr>
                <a:t>заведующий кафедрой профессионального мастерства ЦНППМПР ГАУ ДПО «ИРО ПК», к.б.н. </a:t>
              </a:r>
            </a:p>
          </p:txBody>
        </p:sp>
        <p:grpSp>
          <p:nvGrpSpPr>
            <p:cNvPr id="6" name="Группа 32"/>
            <p:cNvGrpSpPr>
              <a:grpSpLocks/>
            </p:cNvGrpSpPr>
            <p:nvPr/>
          </p:nvGrpSpPr>
          <p:grpSpPr bwMode="auto">
            <a:xfrm>
              <a:off x="4048520" y="10897984"/>
              <a:ext cx="6141818" cy="725594"/>
              <a:chOff x="3071770" y="6280914"/>
              <a:chExt cx="6141818" cy="725594"/>
            </a:xfrm>
          </p:grpSpPr>
          <p:sp>
            <p:nvSpPr>
              <p:cNvPr id="43026" name="Прямоугольник 5"/>
              <p:cNvSpPr>
                <a:spLocks noChangeArrowheads="1"/>
              </p:cNvSpPr>
              <p:nvPr/>
            </p:nvSpPr>
            <p:spPr bwMode="auto">
              <a:xfrm>
                <a:off x="3811133" y="6280914"/>
                <a:ext cx="5402455" cy="707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>
                    <a:solidFill>
                      <a:srgbClr val="002060"/>
                    </a:solidFill>
                    <a:latin typeface="Century" pitchFamily="18" charset="0"/>
                    <a:cs typeface="Calibri" pitchFamily="34" charset="0"/>
                    <a:hlinkClick r:id="rId11"/>
                  </a:rPr>
                  <a:t>mkc-cub@iro.perm.ru</a:t>
                </a:r>
                <a:r>
                  <a:rPr lang="en-US" sz="4000">
                    <a:solidFill>
                      <a:srgbClr val="002060"/>
                    </a:solidFill>
                    <a:latin typeface="Century" pitchFamily="18" charset="0"/>
                    <a:cs typeface="Calibri" pitchFamily="34" charset="0"/>
                    <a:hlinkClick r:id="rId12"/>
                  </a:rPr>
                  <a:t> </a:t>
                </a:r>
                <a:endParaRPr lang="ru-RU" sz="400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  <a:hlinkClick r:id="rId7"/>
                </a:endParaRPr>
              </a:p>
            </p:txBody>
          </p:sp>
          <p:pic>
            <p:nvPicPr>
              <p:cNvPr id="43027" name="Picture 2" descr="Иконка ios, mail, почта, письмо, конверт, размер 128x128 | id44482 |  iconbird.com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071770" y="6286508"/>
                <a:ext cx="720000" cy="72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" name="Группа 40"/>
            <p:cNvGrpSpPr>
              <a:grpSpLocks/>
            </p:cNvGrpSpPr>
            <p:nvPr/>
          </p:nvGrpSpPr>
          <p:grpSpPr bwMode="auto">
            <a:xfrm>
              <a:off x="11707982" y="10778888"/>
              <a:ext cx="6988871" cy="964800"/>
              <a:chOff x="11707982" y="10404812"/>
              <a:chExt cx="6988871" cy="964800"/>
            </a:xfrm>
          </p:grpSpPr>
          <p:pic>
            <p:nvPicPr>
              <p:cNvPr id="43021" name="Picture 11" descr="Как настроить работу Viber через прокси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12565237" y="10404812"/>
                <a:ext cx="965190" cy="96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022" name="Picture 13" descr="Telegram — Википедия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13422494" y="10404812"/>
                <a:ext cx="965189" cy="96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4" descr="Компьютерные иконки Graster.Грабовский А. Телефон, смартфон, синий,  электроника, прямоугольник png | PNGWing"/>
              <p:cNvPicPr>
                <a:picLocks noChangeAspect="1" noChangeArrowheads="1"/>
              </p:cNvPicPr>
              <p:nvPr/>
            </p:nvPicPr>
            <p:blipFill>
              <a:blip r:embed="rId15"/>
              <a:srcRect l="29348" t="10254" r="29076" b="13573"/>
              <a:stretch>
                <a:fillRect/>
              </a:stretch>
            </p:blipFill>
            <p:spPr bwMode="auto">
              <a:xfrm>
                <a:off x="11707982" y="10404812"/>
                <a:ext cx="946246" cy="964800"/>
              </a:xfrm>
              <a:prstGeom prst="ellipse">
                <a:avLst/>
              </a:prstGeom>
              <a:noFill/>
            </p:spPr>
          </p:pic>
          <p:pic>
            <p:nvPicPr>
              <p:cNvPr id="37" name="Picture 6" descr="Группа ватсап… — Nissan Wingroad, 1.5 л., 2002 года на DRIVE2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14279750" y="10404812"/>
                <a:ext cx="957816" cy="964800"/>
              </a:xfrm>
              <a:prstGeom prst="ellipse">
                <a:avLst/>
              </a:prstGeom>
              <a:noFill/>
            </p:spPr>
          </p:pic>
          <p:sp>
            <p:nvSpPr>
              <p:cNvPr id="43025" name="Прямоугольник 37"/>
              <p:cNvSpPr>
                <a:spLocks noChangeArrowheads="1"/>
              </p:cNvSpPr>
              <p:nvPr/>
            </p:nvSpPr>
            <p:spPr bwMode="auto">
              <a:xfrm>
                <a:off x="15355866" y="10548101"/>
                <a:ext cx="3340987" cy="707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4000">
                    <a:solidFill>
                      <a:srgbClr val="002060"/>
                    </a:solidFill>
                    <a:latin typeface="Century" pitchFamily="18" charset="0"/>
                    <a:cs typeface="Calibri" pitchFamily="34" charset="0"/>
                  </a:rPr>
                  <a:t>89026388522</a:t>
                </a:r>
                <a:endParaRPr lang="ru-RU" sz="400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  <a:hlinkClick r:id="rId7"/>
                </a:endParaRPr>
              </a:p>
            </p:txBody>
          </p:sp>
        </p:grpSp>
      </p:grpSp>
      <p:sp>
        <p:nvSpPr>
          <p:cNvPr id="39" name="ИТОГИ РЕАЛИЗАЦИИ НАЦИОНАЛЬНЫХ ПРОЕКТОВ"/>
          <p:cNvSpPr txBox="1">
            <a:spLocks/>
          </p:cNvSpPr>
          <p:nvPr/>
        </p:nvSpPr>
        <p:spPr>
          <a:xfrm>
            <a:off x="3271838" y="1984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>
              <a:spcAft>
                <a:spcPts val="1200"/>
              </a:spcAft>
              <a:defRPr/>
            </a:pPr>
            <a:endParaRPr lang="ru-RU" sz="3600" dirty="0">
              <a:solidFill>
                <a:srgbClr val="00B2CC"/>
              </a:solidFill>
            </a:endParaRPr>
          </a:p>
          <a:p>
            <a:pPr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>
              <a:spcAft>
                <a:spcPts val="1200"/>
              </a:spcAft>
              <a:defRPr/>
            </a:pPr>
            <a:r>
              <a:rPr lang="ru-RU" dirty="0" smtClean="0">
                <a:solidFill>
                  <a:srgbClr val="FF6600"/>
                </a:solidFill>
                <a:latin typeface="Century" pitchFamily="18" charset="0"/>
              </a:rPr>
              <a:t>контакты</a:t>
            </a:r>
          </a:p>
          <a:p>
            <a:pPr>
              <a:spcAft>
                <a:spcPts val="1200"/>
              </a:spcAft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7182646" y="5809796"/>
            <a:ext cx="176530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2"/>
          </p:nvPr>
        </p:nvSpPr>
        <p:spPr>
          <a:xfrm>
            <a:off x="23843467" y="13164501"/>
            <a:ext cx="540533" cy="540000"/>
          </a:xfrm>
        </p:spPr>
        <p:txBody>
          <a:bodyPr vert="horz" lIns="91440" tIns="45720" rIns="91440" bIns="45720" rtlCol="0" anchor="ctr"/>
          <a:lstStyle/>
          <a:p>
            <a:pPr algn="ctr"/>
            <a:fld id="{86CB4B4D-7CA3-9044-876B-883B54F8677D}" type="slidenum">
              <a:rPr lang="ru-RU" b="1"/>
              <a:pPr algn="ctr"/>
              <a:t>2</a:t>
            </a:fld>
            <a:endParaRPr lang="ru-RU" b="1"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0287FDE6-95B7-4368-B454-EDD09FD9E4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25" y="199187"/>
            <a:ext cx="2448441" cy="2029972"/>
          </a:xfrm>
          <a:prstGeom prst="rect">
            <a:avLst/>
          </a:prstGeom>
        </p:spPr>
      </p:pic>
      <p:pic>
        <p:nvPicPr>
          <p:cNvPr id="25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91435" y="286004"/>
            <a:ext cx="2256490" cy="1886501"/>
          </a:xfrm>
          <a:prstGeom prst="rect">
            <a:avLst/>
          </a:prstGeom>
          <a:noFill/>
        </p:spPr>
      </p:pic>
      <p:grpSp>
        <p:nvGrpSpPr>
          <p:cNvPr id="11" name="Группа 10"/>
          <p:cNvGrpSpPr/>
          <p:nvPr/>
        </p:nvGrpSpPr>
        <p:grpSpPr>
          <a:xfrm>
            <a:off x="13066014" y="4071256"/>
            <a:ext cx="10468330" cy="6802214"/>
            <a:chOff x="2180317" y="3156855"/>
            <a:chExt cx="10468330" cy="6802214"/>
          </a:xfrm>
        </p:grpSpPr>
        <p:pic>
          <p:nvPicPr>
            <p:cNvPr id="4100" name="Picture 4" descr="Школьник с поднятой рукой сидит за партой в классе умный ученик начальной  школы за столом активный прилежный ученик хочет ответить ребенок на уроке  плоская векторная иллюстрация на белом фоне | Премиум векторы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074225" y="5747658"/>
              <a:ext cx="6574422" cy="4211411"/>
            </a:xfrm>
            <a:prstGeom prst="ellipse">
              <a:avLst/>
            </a:prstGeom>
            <a:noFill/>
          </p:spPr>
        </p:pic>
        <p:pic>
          <p:nvPicPr>
            <p:cNvPr id="4102" name="Picture 6" descr="Образец резюме учителя — Примеры заполнения обязанностей, качеств, навыков  и достижений для учителя на работу » Резюмешкин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180317" y="3156855"/>
              <a:ext cx="6005740" cy="5326599"/>
            </a:xfrm>
            <a:prstGeom prst="ellipse">
              <a:avLst/>
            </a:prstGeom>
            <a:noFill/>
          </p:spPr>
        </p:pic>
      </p:grpSp>
      <p:sp>
        <p:nvSpPr>
          <p:cNvPr id="12" name="Прямоугольник 11"/>
          <p:cNvSpPr/>
          <p:nvPr/>
        </p:nvSpPr>
        <p:spPr>
          <a:xfrm>
            <a:off x="653142" y="5688200"/>
            <a:ext cx="1186542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3900" algn="just">
              <a:spcBef>
                <a:spcPts val="1800"/>
              </a:spcBef>
            </a:pPr>
            <a:r>
              <a:rPr lang="ru-RU" sz="5000" b="0" kern="1200" dirty="0" smtClean="0">
                <a:solidFill>
                  <a:srgbClr val="FF6600"/>
                </a:solidFill>
                <a:latin typeface="Century" pitchFamily="18" charset="0"/>
                <a:cs typeface="Times New Roman" pitchFamily="18" charset="0"/>
              </a:rPr>
              <a:t>В центре внимания Проекта </a:t>
            </a:r>
            <a:r>
              <a:rPr lang="ru-RU" sz="5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– развитие каждого ребенка</a:t>
            </a:r>
            <a:br>
              <a:rPr lang="ru-RU" sz="5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</a:br>
            <a:r>
              <a:rPr lang="ru-RU" sz="5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и поддержка каждого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10866402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23844250" y="13165138"/>
            <a:ext cx="539750" cy="539750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4303F6DF-12FD-4107-AA8B-B12CA9563B74}" type="slidenum">
              <a:rPr lang="ru-RU" smtClean="0"/>
              <a:pPr algn="ctr"/>
              <a:t>3</a:t>
            </a:fld>
            <a:endParaRPr lang="ru-RU" smtClean="0"/>
          </a:p>
        </p:txBody>
      </p:sp>
      <p:pic>
        <p:nvPicPr>
          <p:cNvPr id="15363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ИТОГИ РЕАЛИЗАЦИИ НАЦИОНАЛЬНЫХ ПРОЕКТОВ"/>
          <p:cNvSpPr txBox="1">
            <a:spLocks/>
          </p:cNvSpPr>
          <p:nvPr/>
        </p:nvSpPr>
        <p:spPr>
          <a:xfrm>
            <a:off x="3271838" y="1476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74" name="AutoShape 14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6" name="AutoShape 16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8" name="AutoShape 18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6137304" y="4177279"/>
            <a:ext cx="14729170" cy="8850520"/>
            <a:chOff x="4214037" y="2935072"/>
            <a:chExt cx="15955926" cy="10411459"/>
          </a:xfrm>
        </p:grpSpPr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5"/>
            <a:srcRect l="23217" t="28811" r="28295" b="36409"/>
            <a:stretch>
              <a:fillRect/>
            </a:stretch>
          </p:blipFill>
          <p:spPr bwMode="auto">
            <a:xfrm>
              <a:off x="4214037" y="2935072"/>
              <a:ext cx="15955926" cy="6796757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8"/>
            <p:cNvPicPr>
              <a:picLocks noChangeAspect="1" noChangeArrowheads="1"/>
            </p:cNvPicPr>
            <p:nvPr/>
          </p:nvPicPr>
          <p:blipFill>
            <a:blip r:embed="rId5"/>
            <a:srcRect l="53108" t="63236" r="33528" b="19831"/>
            <a:stretch>
              <a:fillRect/>
            </a:stretch>
          </p:blipFill>
          <p:spPr bwMode="auto">
            <a:xfrm>
              <a:off x="15240000" y="9993088"/>
              <a:ext cx="4397829" cy="3309257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5"/>
            <a:srcRect l="27636" t="63236" r="60852" b="19716"/>
            <a:stretch>
              <a:fillRect/>
            </a:stretch>
          </p:blipFill>
          <p:spPr bwMode="auto">
            <a:xfrm>
              <a:off x="6204857" y="9992449"/>
              <a:ext cx="3788228" cy="3331673"/>
            </a:xfrm>
            <a:prstGeom prst="snip2Diag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8"/>
            <p:cNvPicPr>
              <a:picLocks noChangeAspect="1" noChangeArrowheads="1"/>
            </p:cNvPicPr>
            <p:nvPr/>
          </p:nvPicPr>
          <p:blipFill>
            <a:blip r:embed="rId5"/>
            <a:srcRect l="38751" t="63347" r="49803" b="19716"/>
            <a:stretch>
              <a:fillRect/>
            </a:stretch>
          </p:blipFill>
          <p:spPr bwMode="auto">
            <a:xfrm>
              <a:off x="10809505" y="10036630"/>
              <a:ext cx="3766457" cy="3309901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9" name="Прямоугольник 9"/>
          <p:cNvSpPr>
            <a:spLocks noChangeArrowheads="1"/>
          </p:cNvSpPr>
          <p:nvPr/>
        </p:nvSpPr>
        <p:spPr bwMode="auto">
          <a:xfrm>
            <a:off x="1446371" y="6226809"/>
            <a:ext cx="69772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4000" cap="all" dirty="0" smtClean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Магистральные направления</a:t>
            </a:r>
            <a:endParaRPr lang="ru-RU" altLang="ru-RU" sz="4000" b="0" dirty="0">
              <a:solidFill>
                <a:srgbClr val="FF6600"/>
              </a:solidFill>
              <a:latin typeface="Century" pitchFamily="18" charset="0"/>
              <a:ea typeface="Tahoma" pitchFamily="34" charset="0"/>
              <a:cs typeface="Calibri" pitchFamily="34" charset="0"/>
            </a:endParaRPr>
          </a:p>
        </p:txBody>
      </p:sp>
      <p:sp>
        <p:nvSpPr>
          <p:cNvPr id="20" name="Прямоугольник 9"/>
          <p:cNvSpPr>
            <a:spLocks noChangeArrowheads="1"/>
          </p:cNvSpPr>
          <p:nvPr/>
        </p:nvSpPr>
        <p:spPr bwMode="auto">
          <a:xfrm>
            <a:off x="1419868" y="10653037"/>
            <a:ext cx="69772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4000" cap="all" dirty="0" smtClean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Ключевые </a:t>
            </a:r>
          </a:p>
          <a:p>
            <a:pPr algn="ctr"/>
            <a:r>
              <a:rPr lang="ru-RU" altLang="ru-RU" sz="4000" cap="all" dirty="0" smtClean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условия</a:t>
            </a:r>
            <a:endParaRPr lang="ru-RU" altLang="ru-RU" sz="4000" b="0" dirty="0">
              <a:solidFill>
                <a:srgbClr val="FF6600"/>
              </a:solidFill>
              <a:latin typeface="Century" pitchFamily="18" charset="0"/>
              <a:ea typeface="Tahoma" pitchFamily="34" charset="0"/>
              <a:cs typeface="Calibri" pitchFamily="34" charset="0"/>
            </a:endParaRPr>
          </a:p>
        </p:txBody>
      </p:sp>
      <p:sp>
        <p:nvSpPr>
          <p:cNvPr id="23" name="ИТОГИ РЕАЛИЗАЦИИ НАЦИОНАЛЬНЫХ ПРОЕКТОВ"/>
          <p:cNvSpPr txBox="1">
            <a:spLocks/>
          </p:cNvSpPr>
          <p:nvPr/>
        </p:nvSpPr>
        <p:spPr>
          <a:xfrm>
            <a:off x="3424238" y="3000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altLang="ru-RU" dirty="0" smtClean="0">
              <a:solidFill>
                <a:srgbClr val="00B0F0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Проект «Школа </a:t>
            </a:r>
            <a:r>
              <a:rPr lang="ru-RU" altLang="ru-RU" dirty="0" err="1" smtClean="0">
                <a:solidFill>
                  <a:srgbClr val="FF6600"/>
                </a:solidFill>
                <a:latin typeface="Century" pitchFamily="18" charset="0"/>
              </a:rPr>
              <a:t>Минпросвещения</a:t>
            </a: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 России»</a:t>
            </a: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entury" pitchFamily="18" charset="0"/>
              </a:rPr>
              <a:t>Магистральные направления и ключевые условия</a:t>
            </a: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</p:txBody>
      </p:sp>
      <p:sp>
        <p:nvSpPr>
          <p:cNvPr id="24" name="Прямоугольник 9"/>
          <p:cNvSpPr>
            <a:spLocks noChangeArrowheads="1"/>
          </p:cNvSpPr>
          <p:nvPr/>
        </p:nvSpPr>
        <p:spPr bwMode="auto">
          <a:xfrm>
            <a:off x="2306638" y="2705100"/>
            <a:ext cx="212693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722313" algn="just"/>
            <a:r>
              <a:rPr lang="ru-RU" altLang="ru-RU" sz="4000" b="0" dirty="0">
                <a:solidFill>
                  <a:srgbClr val="00206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Концепция проекта утверждена Коллегией Министерства просвещения РФ, </a:t>
            </a:r>
            <a:r>
              <a:rPr lang="ru-RU" altLang="ru-RU" sz="4000" b="0" dirty="0" smtClean="0">
                <a:solidFill>
                  <a:srgbClr val="00206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протокол от </a:t>
            </a:r>
            <a:r>
              <a:rPr lang="ru-RU" altLang="ru-RU" sz="4000" b="0" dirty="0">
                <a:solidFill>
                  <a:srgbClr val="00206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08.04.2022 г. № ПК-1вн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388" y="2647950"/>
            <a:ext cx="14398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23844250" y="13165138"/>
            <a:ext cx="539750" cy="539750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4303F6DF-12FD-4107-AA8B-B12CA9563B74}" type="slidenum">
              <a:rPr lang="ru-RU" smtClean="0"/>
              <a:pPr algn="ctr"/>
              <a:t>4</a:t>
            </a:fld>
            <a:endParaRPr lang="ru-RU" smtClean="0"/>
          </a:p>
        </p:txBody>
      </p:sp>
      <p:pic>
        <p:nvPicPr>
          <p:cNvPr id="15363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ИТОГИ РЕАЛИЗАЦИИ НАЦИОНАЛЬНЫХ ПРОЕКТОВ"/>
          <p:cNvSpPr txBox="1">
            <a:spLocks/>
          </p:cNvSpPr>
          <p:nvPr/>
        </p:nvSpPr>
        <p:spPr>
          <a:xfrm>
            <a:off x="3271838" y="1476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74" name="AutoShape 14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6" name="AutoShape 16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8" name="AutoShape 18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5"/>
          <a:srcRect l="26250" t="22778" r="28333" b="4815"/>
          <a:stretch>
            <a:fillRect/>
          </a:stretch>
        </p:blipFill>
        <p:spPr bwMode="auto">
          <a:xfrm>
            <a:off x="12562100" y="2775862"/>
            <a:ext cx="9220200" cy="8268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6"/>
          <a:srcRect l="29271" t="12963" r="32500" b="4444"/>
          <a:stretch>
            <a:fillRect/>
          </a:stretch>
        </p:blipFill>
        <p:spPr bwMode="auto">
          <a:xfrm>
            <a:off x="2484645" y="2876550"/>
            <a:ext cx="8210550" cy="9977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03052" y="3097892"/>
            <a:ext cx="1863939" cy="186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8"/>
          <p:cNvSpPr>
            <a:spLocks noChangeArrowheads="1"/>
          </p:cNvSpPr>
          <p:nvPr/>
        </p:nvSpPr>
        <p:spPr bwMode="auto">
          <a:xfrm>
            <a:off x="12459825" y="11334302"/>
            <a:ext cx="957285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4000" dirty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Обновленные</a:t>
            </a:r>
            <a:r>
              <a:rPr lang="ru-RU" altLang="ru-RU" sz="4000" dirty="0">
                <a:solidFill>
                  <a:srgbClr val="00206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 критерии и показатели самодиагностики Концепции </a:t>
            </a:r>
          </a:p>
          <a:p>
            <a:pPr algn="ctr"/>
            <a:r>
              <a:rPr lang="ru-RU" altLang="ru-RU" sz="4000" b="0" dirty="0">
                <a:solidFill>
                  <a:srgbClr val="00206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(стр. 14 – 34)  </a:t>
            </a:r>
          </a:p>
        </p:txBody>
      </p:sp>
      <p:sp>
        <p:nvSpPr>
          <p:cNvPr id="15" name="ИТОГИ РЕАЛИЗАЦИИ НАЦИОНАЛЬНЫХ ПРОЕКТОВ"/>
          <p:cNvSpPr txBox="1">
            <a:spLocks/>
          </p:cNvSpPr>
          <p:nvPr/>
        </p:nvSpPr>
        <p:spPr>
          <a:xfrm>
            <a:off x="3424238" y="3000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altLang="ru-RU" dirty="0" smtClean="0">
              <a:solidFill>
                <a:srgbClr val="00B0F0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Проект «Школа </a:t>
            </a:r>
            <a:r>
              <a:rPr lang="ru-RU" altLang="ru-RU" dirty="0" err="1" smtClean="0">
                <a:solidFill>
                  <a:srgbClr val="FF6600"/>
                </a:solidFill>
                <a:latin typeface="Century" pitchFamily="18" charset="0"/>
              </a:rPr>
              <a:t>Минпросвещения</a:t>
            </a: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 России»</a:t>
            </a: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entury" pitchFamily="18" charset="0"/>
              </a:rPr>
              <a:t>Критерии и показатели самодиагностики</a:t>
            </a: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23844250" y="13165138"/>
            <a:ext cx="539750" cy="539750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4303F6DF-12FD-4107-AA8B-B12CA9563B74}" type="slidenum">
              <a:rPr lang="ru-RU" smtClean="0"/>
              <a:pPr algn="ctr"/>
              <a:t>5</a:t>
            </a:fld>
            <a:endParaRPr lang="ru-RU" smtClean="0"/>
          </a:p>
        </p:txBody>
      </p:sp>
      <p:pic>
        <p:nvPicPr>
          <p:cNvPr id="15363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ИТОГИ РЕАЛИЗАЦИИ НАЦИОНАЛЬНЫХ ПРОЕКТОВ"/>
          <p:cNvSpPr txBox="1">
            <a:spLocks/>
          </p:cNvSpPr>
          <p:nvPr/>
        </p:nvSpPr>
        <p:spPr>
          <a:xfrm>
            <a:off x="3271838" y="1476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74" name="AutoShape 14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6" name="AutoShape 16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8" name="AutoShape 18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ИТОГИ РЕАЛИЗАЦИИ НАЦИОНАЛЬНЫХ ПРОЕКТОВ"/>
          <p:cNvSpPr txBox="1">
            <a:spLocks/>
          </p:cNvSpPr>
          <p:nvPr/>
        </p:nvSpPr>
        <p:spPr>
          <a:xfrm>
            <a:off x="3424238" y="3000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altLang="ru-RU" dirty="0" smtClean="0">
              <a:solidFill>
                <a:srgbClr val="00B0F0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Проект «Школа </a:t>
            </a:r>
            <a:r>
              <a:rPr lang="ru-RU" altLang="ru-RU" dirty="0" err="1" smtClean="0">
                <a:solidFill>
                  <a:srgbClr val="FF6600"/>
                </a:solidFill>
                <a:latin typeface="Century" pitchFamily="18" charset="0"/>
              </a:rPr>
              <a:t>Минпросвещения</a:t>
            </a: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 России»</a:t>
            </a: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entury" pitchFamily="18" charset="0"/>
              </a:rPr>
              <a:t>Инклюзивная образовательная среда</a:t>
            </a: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3697" y="2628220"/>
            <a:ext cx="3030990" cy="330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Прямоугольник 20"/>
          <p:cNvSpPr/>
          <p:nvPr/>
        </p:nvSpPr>
        <p:spPr>
          <a:xfrm>
            <a:off x="6493310" y="2640371"/>
            <a:ext cx="112357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6600"/>
                </a:solidFill>
                <a:latin typeface="Century" pitchFamily="18" charset="0"/>
              </a:rPr>
              <a:t>Инклюзивное образовательное пространство</a:t>
            </a:r>
            <a:endParaRPr lang="ru-RU" sz="4000" dirty="0">
              <a:solidFill>
                <a:srgbClr val="FF6600"/>
              </a:solidFill>
              <a:latin typeface="Century" pitchFamily="18" charset="0"/>
            </a:endParaRPr>
          </a:p>
        </p:txBody>
      </p:sp>
      <p:sp>
        <p:nvSpPr>
          <p:cNvPr id="22" name="Стрелка вправо с вырезом 21"/>
          <p:cNvSpPr/>
          <p:nvPr/>
        </p:nvSpPr>
        <p:spPr>
          <a:xfrm flipH="1">
            <a:off x="4027716" y="2764971"/>
            <a:ext cx="2024742" cy="653143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526975" y="3855107"/>
            <a:ext cx="202691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rgbClr val="002060"/>
                </a:solidFill>
                <a:latin typeface="Century" pitchFamily="18" charset="0"/>
              </a:rPr>
              <a:t>Критерий: </a:t>
            </a:r>
            <a:r>
              <a:rPr lang="ru-RU" sz="4000" b="0" dirty="0" smtClean="0">
                <a:solidFill>
                  <a:srgbClr val="002060"/>
                </a:solidFill>
                <a:latin typeface="Century" pitchFamily="18" charset="0"/>
              </a:rPr>
              <a:t>Обеспечение условий для организации образования обучающихся с ограниченными возможностями здоровья (далее – ОВЗ), с инвалидностью </a:t>
            </a:r>
          </a:p>
          <a:p>
            <a:pPr algn="just"/>
            <a:r>
              <a:rPr lang="ru-RU" sz="4000" dirty="0" smtClean="0">
                <a:solidFill>
                  <a:srgbClr val="002060"/>
                </a:solidFill>
                <a:latin typeface="Century" pitchFamily="18" charset="0"/>
              </a:rPr>
              <a:t>Показателей: </a:t>
            </a:r>
            <a:r>
              <a:rPr lang="ru-RU" sz="4000" b="0" dirty="0" smtClean="0">
                <a:solidFill>
                  <a:srgbClr val="002060"/>
                </a:solidFill>
                <a:latin typeface="Century" pitchFamily="18" charset="0"/>
              </a:rPr>
              <a:t>10</a:t>
            </a:r>
            <a:endParaRPr lang="ru-RU" sz="4000" b="0" dirty="0">
              <a:solidFill>
                <a:srgbClr val="002060"/>
              </a:solidFill>
              <a:latin typeface="Century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2595" y="6431511"/>
            <a:ext cx="2746148" cy="306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Прямоугольник 26"/>
          <p:cNvSpPr/>
          <p:nvPr/>
        </p:nvSpPr>
        <p:spPr>
          <a:xfrm>
            <a:off x="3483428" y="6707163"/>
            <a:ext cx="202474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rgbClr val="002060"/>
                </a:solidFill>
                <a:latin typeface="Century" pitchFamily="18" charset="0"/>
              </a:rPr>
              <a:t>Критерий: </a:t>
            </a:r>
            <a:r>
              <a:rPr lang="ru-RU" sz="4000" b="0" dirty="0" smtClean="0">
                <a:solidFill>
                  <a:srgbClr val="002060"/>
                </a:solidFill>
                <a:latin typeface="Century" pitchFamily="18" charset="0"/>
              </a:rPr>
              <a:t>Организация воспитательной деятельности</a:t>
            </a:r>
          </a:p>
          <a:p>
            <a:pPr algn="just"/>
            <a:r>
              <a:rPr lang="ru-RU" sz="4000" dirty="0" smtClean="0">
                <a:solidFill>
                  <a:srgbClr val="002060"/>
                </a:solidFill>
                <a:latin typeface="Century" pitchFamily="18" charset="0"/>
              </a:rPr>
              <a:t>Показатель: </a:t>
            </a:r>
            <a:r>
              <a:rPr lang="ru-RU" sz="4000" b="0" dirty="0" smtClean="0">
                <a:solidFill>
                  <a:srgbClr val="C00000"/>
                </a:solidFill>
                <a:latin typeface="Century" pitchFamily="18" charset="0"/>
              </a:rPr>
              <a:t>Реализация рабочей программы воспитания, в том числе для обучающихся с ОВЗ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6114" y="10036627"/>
            <a:ext cx="3386232" cy="2234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Прямоугольник 27"/>
          <p:cNvSpPr/>
          <p:nvPr/>
        </p:nvSpPr>
        <p:spPr>
          <a:xfrm>
            <a:off x="3526971" y="10343003"/>
            <a:ext cx="2024742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rgbClr val="002060"/>
                </a:solidFill>
                <a:latin typeface="Century" pitchFamily="18" charset="0"/>
              </a:rPr>
              <a:t>Критерий: </a:t>
            </a:r>
            <a:r>
              <a:rPr lang="ru-RU" sz="4000" b="0" dirty="0" smtClean="0">
                <a:solidFill>
                  <a:srgbClr val="002060"/>
                </a:solidFill>
                <a:latin typeface="Century" pitchFamily="18" charset="0"/>
              </a:rPr>
              <a:t>Формирование психологически благоприятного школьного климат</a:t>
            </a:r>
          </a:p>
          <a:p>
            <a:pPr algn="just"/>
            <a:r>
              <a:rPr lang="ru-RU" sz="4000" dirty="0" smtClean="0">
                <a:solidFill>
                  <a:srgbClr val="002060"/>
                </a:solidFill>
                <a:latin typeface="Century" pitchFamily="18" charset="0"/>
              </a:rPr>
              <a:t>Показатель: </a:t>
            </a:r>
            <a:r>
              <a:rPr lang="ru-RU" sz="4000" b="0" dirty="0" smtClean="0">
                <a:solidFill>
                  <a:srgbClr val="C00000"/>
                </a:solidFill>
                <a:latin typeface="Century" pitchFamily="18" charset="0"/>
              </a:rPr>
              <a:t>Оказание </a:t>
            </a:r>
            <a:r>
              <a:rPr lang="ru-RU" sz="4000" b="0" dirty="0" err="1" smtClean="0">
                <a:solidFill>
                  <a:srgbClr val="C00000"/>
                </a:solidFill>
                <a:latin typeface="Century" pitchFamily="18" charset="0"/>
              </a:rPr>
              <a:t>психолого</a:t>
            </a:r>
            <a:r>
              <a:rPr lang="ru-RU" sz="4000" b="0" dirty="0" smtClean="0">
                <a:solidFill>
                  <a:srgbClr val="C00000"/>
                </a:solidFill>
                <a:latin typeface="Century" pitchFamily="18" charset="0"/>
              </a:rPr>
              <a:t>педагогической помощи целевым группам обучающихся (испытывающим трудности в обучении; находящимся в трудной жизненной ситуации; детям-сиротам и детям, оставшимся без попечения родителей; обучающимся с ОВЗ и (или) инвалидностью; одаренным детям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23844250" y="13165138"/>
            <a:ext cx="539750" cy="539750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9172AE8C-A0D4-4DE0-8C28-6B499EDDA511}" type="slidenum">
              <a:rPr lang="ru-RU" smtClean="0"/>
              <a:pPr algn="ctr"/>
              <a:t>6</a:t>
            </a:fld>
            <a:endParaRPr lang="ru-RU" smtClean="0"/>
          </a:p>
        </p:txBody>
      </p:sp>
      <p:pic>
        <p:nvPicPr>
          <p:cNvPr id="16387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ИТОГИ РЕАЛИЗАЦИИ НАЦИОНАЛЬНЫХ ПРОЕКТОВ"/>
          <p:cNvSpPr txBox="1">
            <a:spLocks/>
          </p:cNvSpPr>
          <p:nvPr/>
        </p:nvSpPr>
        <p:spPr>
          <a:xfrm>
            <a:off x="3271838" y="1476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ИТОГИ РЕАЛИЗАЦИИ НАЦИОНАЛЬНЫХ ПРОЕКТОВ"/>
          <p:cNvSpPr txBox="1">
            <a:spLocks/>
          </p:cNvSpPr>
          <p:nvPr/>
        </p:nvSpPr>
        <p:spPr>
          <a:xfrm>
            <a:off x="3424238" y="3000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altLang="ru-RU" dirty="0" smtClean="0">
              <a:solidFill>
                <a:srgbClr val="00B0F0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Проект «Школа </a:t>
            </a:r>
            <a:r>
              <a:rPr lang="ru-RU" altLang="ru-RU" dirty="0" err="1" smtClean="0">
                <a:solidFill>
                  <a:srgbClr val="FF6600"/>
                </a:solidFill>
                <a:latin typeface="Century" pitchFamily="18" charset="0"/>
              </a:rPr>
              <a:t>Минпросвещения</a:t>
            </a: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 России»</a:t>
            </a: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entury" pitchFamily="18" charset="0"/>
              </a:rPr>
              <a:t>Уровни освоения модели Проекта</a:t>
            </a: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</p:txBody>
      </p:sp>
      <p:sp>
        <p:nvSpPr>
          <p:cNvPr id="16391" name="AutoShape 14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AutoShape 16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AutoShape 18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Группа 40"/>
          <p:cNvGrpSpPr/>
          <p:nvPr/>
        </p:nvGrpSpPr>
        <p:grpSpPr>
          <a:xfrm>
            <a:off x="1676400" y="3981450"/>
            <a:ext cx="7200000" cy="7200000"/>
            <a:chOff x="1714500" y="4114800"/>
            <a:chExt cx="7200000" cy="7200000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25" name="Овал 24"/>
            <p:cNvSpPr/>
            <p:nvPr/>
          </p:nvSpPr>
          <p:spPr>
            <a:xfrm>
              <a:off x="1714500" y="4114800"/>
              <a:ext cx="7200000" cy="720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  <a:effectLst>
              <a:glow rad="101600">
                <a:schemeClr val="accent5">
                  <a:lumMod val="50000"/>
                  <a:alpha val="60000"/>
                </a:schemeClr>
              </a:glow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533400">
                <a:defRPr/>
              </a:pPr>
              <a:r>
                <a:rPr lang="ru-RU" u="sng" cap="all" dirty="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</a:rPr>
                <a:t>базовый уровень</a:t>
              </a:r>
            </a:p>
            <a:p>
              <a:pPr marL="533400">
                <a:defRPr/>
              </a:pPr>
              <a:r>
                <a:rPr lang="ru-RU" b="0" dirty="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</a:rPr>
                <a:t>минимально достаточный</a:t>
              </a:r>
            </a:p>
            <a:p>
              <a:pPr>
                <a:defRPr/>
              </a:pPr>
              <a:endParaRPr lang="ru-RU" sz="2500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lang="ru-RU" b="0" dirty="0">
                  <a:solidFill>
                    <a:schemeClr val="bg2">
                      <a:lumMod val="25000"/>
                    </a:schemeClr>
                  </a:solidFill>
                  <a:latin typeface="Century" pitchFamily="18" charset="0"/>
                  <a:cs typeface="Calibri" pitchFamily="34" charset="0"/>
                </a:rPr>
                <a:t>Включает в себя необходимый минимум пакетных решений для обеспечения качественного образовательного процесса в образовательной организации </a:t>
              </a:r>
            </a:p>
            <a:p>
              <a:pPr>
                <a:defRPr/>
              </a:pPr>
              <a:endParaRPr lang="ru-RU" sz="2500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2552700" y="5353050"/>
              <a:ext cx="742950" cy="704850"/>
            </a:xfrm>
            <a:prstGeom prst="ellipse">
              <a:avLst/>
            </a:prstGeom>
            <a:solidFill>
              <a:srgbClr val="002060"/>
            </a:solidFill>
            <a:ln w="76200">
              <a:solidFill>
                <a:schemeClr val="accent1"/>
              </a:solidFill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4000" dirty="0">
                  <a:latin typeface="Century" pitchFamily="18" charset="0"/>
                  <a:cs typeface="Calibri" pitchFamily="34" charset="0"/>
                </a:rPr>
                <a:t>1</a:t>
              </a:r>
            </a:p>
          </p:txBody>
        </p:sp>
      </p:grpSp>
      <p:grpSp>
        <p:nvGrpSpPr>
          <p:cNvPr id="3" name="Группа 41"/>
          <p:cNvGrpSpPr/>
          <p:nvPr/>
        </p:nvGrpSpPr>
        <p:grpSpPr>
          <a:xfrm>
            <a:off x="8592000" y="4019550"/>
            <a:ext cx="7200000" cy="7200000"/>
            <a:chOff x="9523500" y="4133850"/>
            <a:chExt cx="7200000" cy="7200000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27" name="Овальная выноска 26"/>
            <p:cNvSpPr/>
            <p:nvPr/>
          </p:nvSpPr>
          <p:spPr>
            <a:xfrm>
              <a:off x="9523500" y="4133850"/>
              <a:ext cx="7200000" cy="720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  <a:effectLst>
              <a:glow rad="101600">
                <a:schemeClr val="accent5">
                  <a:lumMod val="50000"/>
                  <a:alpha val="60000"/>
                </a:schemeClr>
              </a:glow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532800">
                <a:defRPr/>
              </a:pPr>
              <a:r>
                <a:rPr lang="ru-RU" u="sng" cap="all" dirty="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</a:rPr>
                <a:t>средний уровень</a:t>
              </a:r>
            </a:p>
            <a:p>
              <a:pPr algn="ctr">
                <a:defRPr/>
              </a:pPr>
              <a:endParaRPr lang="ru-RU" sz="2500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endParaRPr>
            </a:p>
            <a:p>
              <a:pPr algn="ctr">
                <a:defRPr/>
              </a:pPr>
              <a:r>
                <a:rPr lang="ru-RU" b="0" dirty="0">
                  <a:solidFill>
                    <a:schemeClr val="bg2">
                      <a:lumMod val="25000"/>
                    </a:schemeClr>
                  </a:solidFill>
                  <a:latin typeface="Century" pitchFamily="18" charset="0"/>
                  <a:cs typeface="Calibri" pitchFamily="34" charset="0"/>
                </a:rPr>
                <a:t>Представляет собой расширенный комплекс условий, позволяющий обеспечить освоение обучающимися навыков</a:t>
              </a:r>
              <a:br>
                <a:rPr lang="ru-RU" b="0" dirty="0">
                  <a:solidFill>
                    <a:schemeClr val="bg2">
                      <a:lumMod val="25000"/>
                    </a:schemeClr>
                  </a:solidFill>
                  <a:latin typeface="Century" pitchFamily="18" charset="0"/>
                  <a:cs typeface="Calibri" pitchFamily="34" charset="0"/>
                </a:rPr>
              </a:br>
              <a:r>
                <a:rPr lang="ru-RU" b="0" dirty="0">
                  <a:solidFill>
                    <a:schemeClr val="bg2">
                      <a:lumMod val="25000"/>
                    </a:schemeClr>
                  </a:solidFill>
                  <a:latin typeface="Century" pitchFamily="18" charset="0"/>
                  <a:cs typeface="Calibri" pitchFamily="34" charset="0"/>
                </a:rPr>
                <a:t>и умений, повысить их мотивацию к обучению</a:t>
              </a:r>
              <a:br>
                <a:rPr lang="ru-RU" b="0" dirty="0">
                  <a:solidFill>
                    <a:schemeClr val="bg2">
                      <a:lumMod val="25000"/>
                    </a:schemeClr>
                  </a:solidFill>
                  <a:latin typeface="Century" pitchFamily="18" charset="0"/>
                  <a:cs typeface="Calibri" pitchFamily="34" charset="0"/>
                </a:rPr>
              </a:br>
              <a:r>
                <a:rPr lang="ru-RU" b="0" dirty="0">
                  <a:solidFill>
                    <a:schemeClr val="bg2">
                      <a:lumMod val="25000"/>
                    </a:schemeClr>
                  </a:solidFill>
                  <a:latin typeface="Century" pitchFamily="18" charset="0"/>
                  <a:cs typeface="Calibri" pitchFamily="34" charset="0"/>
                </a:rPr>
                <a:t>и вовлеченность в образовательный процесс</a:t>
              </a:r>
            </a:p>
          </p:txBody>
        </p:sp>
        <p:sp>
          <p:nvSpPr>
            <p:cNvPr id="28" name="Овал 27"/>
            <p:cNvSpPr/>
            <p:nvPr/>
          </p:nvSpPr>
          <p:spPr>
            <a:xfrm>
              <a:off x="10342650" y="5391150"/>
              <a:ext cx="742950" cy="704850"/>
            </a:xfrm>
            <a:prstGeom prst="ellipse">
              <a:avLst/>
            </a:prstGeom>
            <a:solidFill>
              <a:srgbClr val="002060"/>
            </a:solidFill>
            <a:ln w="76200">
              <a:solidFill>
                <a:schemeClr val="accent1"/>
              </a:solidFill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4000" dirty="0">
                  <a:latin typeface="Century" pitchFamily="18" charset="0"/>
                  <a:cs typeface="Calibri" pitchFamily="34" charset="0"/>
                </a:rPr>
                <a:t>2</a:t>
              </a:r>
            </a:p>
          </p:txBody>
        </p:sp>
      </p:grpSp>
      <p:grpSp>
        <p:nvGrpSpPr>
          <p:cNvPr id="4" name="Группа 42"/>
          <p:cNvGrpSpPr/>
          <p:nvPr/>
        </p:nvGrpSpPr>
        <p:grpSpPr>
          <a:xfrm>
            <a:off x="15449550" y="4019550"/>
            <a:ext cx="7200000" cy="7200000"/>
            <a:chOff x="16973550" y="4152900"/>
            <a:chExt cx="7200000" cy="7200000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29" name="Овальная выноска 28"/>
            <p:cNvSpPr/>
            <p:nvPr/>
          </p:nvSpPr>
          <p:spPr>
            <a:xfrm>
              <a:off x="16973550" y="4152900"/>
              <a:ext cx="7200000" cy="720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  <a:effectLst>
              <a:glow rad="101600">
                <a:schemeClr val="accent5">
                  <a:lumMod val="50000"/>
                  <a:alpha val="60000"/>
                </a:schemeClr>
              </a:glow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532800">
                <a:defRPr/>
              </a:pPr>
              <a:r>
                <a:rPr lang="ru-RU" u="sng" cap="all" dirty="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</a:rPr>
                <a:t>полный уровень</a:t>
              </a:r>
            </a:p>
            <a:p>
              <a:pPr marL="532800">
                <a:defRPr/>
              </a:pPr>
              <a:r>
                <a:rPr lang="ru-RU" b="0" dirty="0">
                  <a:solidFill>
                    <a:srgbClr val="002060"/>
                  </a:solidFill>
                  <a:latin typeface="Century" pitchFamily="18" charset="0"/>
                  <a:cs typeface="Calibri" pitchFamily="34" charset="0"/>
                </a:rPr>
                <a:t>эталонный уровень</a:t>
              </a:r>
            </a:p>
            <a:p>
              <a:pPr algn="ctr">
                <a:defRPr/>
              </a:pPr>
              <a:endParaRPr lang="ru-RU" sz="2400" b="0" dirty="0">
                <a:solidFill>
                  <a:schemeClr val="bg2">
                    <a:lumMod val="25000"/>
                  </a:schemeClr>
                </a:solidFill>
                <a:latin typeface="Century" pitchFamily="18" charset="0"/>
                <a:cs typeface="Calibri" pitchFamily="34" charset="0"/>
              </a:endParaRPr>
            </a:p>
            <a:p>
              <a:pPr algn="ctr">
                <a:defRPr/>
              </a:pPr>
              <a:r>
                <a:rPr lang="ru-RU" b="0" dirty="0">
                  <a:solidFill>
                    <a:schemeClr val="bg2">
                      <a:lumMod val="25000"/>
                    </a:schemeClr>
                  </a:solidFill>
                  <a:latin typeface="Century" pitchFamily="18" charset="0"/>
                  <a:cs typeface="Calibri" pitchFamily="34" charset="0"/>
                </a:rPr>
                <a:t>Включает в себя все доступные инструменты</a:t>
              </a:r>
              <a:br>
                <a:rPr lang="ru-RU" b="0" dirty="0">
                  <a:solidFill>
                    <a:schemeClr val="bg2">
                      <a:lumMod val="25000"/>
                    </a:schemeClr>
                  </a:solidFill>
                  <a:latin typeface="Century" pitchFamily="18" charset="0"/>
                  <a:cs typeface="Calibri" pitchFamily="34" charset="0"/>
                </a:rPr>
              </a:br>
              <a:r>
                <a:rPr lang="ru-RU" b="0" dirty="0">
                  <a:solidFill>
                    <a:schemeClr val="bg2">
                      <a:lumMod val="25000"/>
                    </a:schemeClr>
                  </a:solidFill>
                  <a:latin typeface="Century" pitchFamily="18" charset="0"/>
                  <a:cs typeface="Calibri" pitchFamily="34" charset="0"/>
                </a:rPr>
                <a:t>для реализации всех успешных практик системы образования РФ</a:t>
              </a:r>
            </a:p>
          </p:txBody>
        </p:sp>
        <p:sp>
          <p:nvSpPr>
            <p:cNvPr id="30" name="Овал 29"/>
            <p:cNvSpPr/>
            <p:nvPr/>
          </p:nvSpPr>
          <p:spPr>
            <a:xfrm>
              <a:off x="17792700" y="5410200"/>
              <a:ext cx="742950" cy="704850"/>
            </a:xfrm>
            <a:prstGeom prst="ellipse">
              <a:avLst/>
            </a:prstGeom>
            <a:solidFill>
              <a:srgbClr val="002060"/>
            </a:solidFill>
            <a:ln w="76200">
              <a:solidFill>
                <a:schemeClr val="accent1"/>
              </a:solidFill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4000" dirty="0">
                  <a:latin typeface="Century" pitchFamily="18" charset="0"/>
                  <a:cs typeface="Calibri" pitchFamily="34" charset="0"/>
                </a:rPr>
                <a:t>3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23844250" y="13165138"/>
            <a:ext cx="539750" cy="539750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91447AF0-3BFE-4B0C-9163-BCADDAE7C921}" type="slidenum">
              <a:rPr lang="ru-RU" smtClean="0"/>
              <a:pPr algn="ctr"/>
              <a:t>7</a:t>
            </a:fld>
            <a:endParaRPr lang="ru-RU" dirty="0" smtClean="0"/>
          </a:p>
        </p:txBody>
      </p:sp>
      <p:pic>
        <p:nvPicPr>
          <p:cNvPr id="24579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ИТОГИ РЕАЛИЗАЦИИ НАЦИОНАЛЬНЫХ ПРОЕКТОВ"/>
          <p:cNvSpPr txBox="1">
            <a:spLocks/>
          </p:cNvSpPr>
          <p:nvPr/>
        </p:nvSpPr>
        <p:spPr>
          <a:xfrm>
            <a:off x="3271838" y="1476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23900" y="2675617"/>
          <a:ext cx="23069822" cy="864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30043"/>
                <a:gridCol w="2960914"/>
                <a:gridCol w="2351314"/>
                <a:gridCol w="3418115"/>
                <a:gridCol w="2669812"/>
                <a:gridCol w="2669812"/>
                <a:gridCol w="2669812"/>
              </a:tblGrid>
              <a:tr h="720000">
                <a:tc rowSpan="2"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Магистральное направление / </a:t>
                      </a:r>
                    </a:p>
                    <a:p>
                      <a:pPr algn="ctr"/>
                      <a:r>
                        <a:rPr lang="ru-RU" sz="35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Ключевое условие</a:t>
                      </a:r>
                      <a:endParaRPr lang="ru-RU" sz="3500" b="1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Количество критериев</a:t>
                      </a:r>
                      <a:endParaRPr lang="ru-RU" sz="3500" b="1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Количество показателей</a:t>
                      </a:r>
                      <a:endParaRPr lang="ru-RU" sz="3500" b="1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Соответствие баллов уровню</a:t>
                      </a:r>
                      <a:endParaRPr lang="ru-RU" sz="3500" b="1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5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35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всего</a:t>
                      </a:r>
                      <a:endParaRPr lang="ru-RU" sz="3500" b="1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cs typeface="Calibri" pitchFamily="34" charset="0"/>
                        </a:rPr>
                        <a:t>из них критических</a:t>
                      </a:r>
                      <a:endParaRPr lang="ru-RU" sz="3500" b="1" dirty="0">
                        <a:solidFill>
                          <a:srgbClr val="C0000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базовый</a:t>
                      </a:r>
                      <a:endParaRPr lang="ru-RU" sz="3500" b="1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средний</a:t>
                      </a:r>
                      <a:endParaRPr lang="ru-RU" sz="3500" b="1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высокий</a:t>
                      </a:r>
                      <a:endParaRPr lang="ru-RU" sz="3500" b="1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Знание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4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27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cs typeface="Calibri" pitchFamily="34" charset="0"/>
                        </a:rPr>
                        <a:t>5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15‒28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29‒39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40‒53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Воспитание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3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18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cs typeface="Calibri" pitchFamily="34" charset="0"/>
                        </a:rPr>
                        <a:t>6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10‒15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16‒19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20‒22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Образовательная среда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4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17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cs typeface="Calibri" pitchFamily="34" charset="0"/>
                        </a:rPr>
                        <a:t>10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9‒12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13‒15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16‒21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Учитель. </a:t>
                      </a:r>
                    </a:p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Школьная команда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3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15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cs typeface="Calibri" pitchFamily="34" charset="0"/>
                        </a:rPr>
                        <a:t>4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11‒17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18‒27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28‒32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Творчество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2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14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cs typeface="Calibri" pitchFamily="34" charset="0"/>
                        </a:rPr>
                        <a:t>2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9‒16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17‒24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25‒29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Профориентация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1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14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cs typeface="Calibri" pitchFamily="34" charset="0"/>
                        </a:rPr>
                        <a:t>1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5‒7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8‒11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12‒14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Школьный климат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2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13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cs typeface="Calibri" pitchFamily="34" charset="0"/>
                        </a:rPr>
                        <a:t>3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6‒13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14‒16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17‒19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Здоровье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2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rgbClr val="002060"/>
                          </a:solidFill>
                          <a:latin typeface="Century" pitchFamily="18" charset="0"/>
                          <a:cs typeface="Calibri" pitchFamily="34" charset="0"/>
                        </a:rPr>
                        <a:t>10</a:t>
                      </a:r>
                      <a:endParaRPr lang="ru-RU" sz="3500" dirty="0">
                        <a:solidFill>
                          <a:srgbClr val="00206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  <a:latin typeface="Century" pitchFamily="18" charset="0"/>
                          <a:cs typeface="Calibri" pitchFamily="34" charset="0"/>
                        </a:rPr>
                        <a:t>2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7‒12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13‒19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20‒22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ru-RU" sz="3500" b="1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ИТОГО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21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128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kern="1200" dirty="0" smtClean="0">
                          <a:solidFill>
                            <a:srgbClr val="C0000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33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72‒123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124‒173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kern="1200" dirty="0" smtClean="0">
                          <a:solidFill>
                            <a:srgbClr val="002060"/>
                          </a:solidFill>
                          <a:latin typeface="Century" pitchFamily="18" charset="0"/>
                          <a:ea typeface="+mn-ea"/>
                          <a:cs typeface="Calibri" pitchFamily="34" charset="0"/>
                        </a:rPr>
                        <a:t>174‒212 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10"/>
          <p:cNvSpPr>
            <a:spLocks noChangeArrowheads="1"/>
          </p:cNvSpPr>
          <p:nvPr/>
        </p:nvSpPr>
        <p:spPr bwMode="auto">
          <a:xfrm>
            <a:off x="1967596" y="11517097"/>
            <a:ext cx="216979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600" cap="all" dirty="0" err="1">
                <a:solidFill>
                  <a:srgbClr val="C00000"/>
                </a:solidFill>
                <a:latin typeface="Century" pitchFamily="18" charset="0"/>
                <a:cs typeface="Calibri" pitchFamily="34" charset="0"/>
              </a:rPr>
              <a:t>КРИТИЧЕСКИй</a:t>
            </a:r>
            <a:r>
              <a:rPr lang="ru-RU" sz="3600" cap="all" dirty="0">
                <a:solidFill>
                  <a:srgbClr val="C00000"/>
                </a:solidFill>
                <a:latin typeface="Century" pitchFamily="18" charset="0"/>
                <a:cs typeface="Calibri" pitchFamily="34" charset="0"/>
              </a:rPr>
              <a:t> показатель</a:t>
            </a:r>
            <a:r>
              <a:rPr lang="ru-RU" sz="3600" dirty="0">
                <a:solidFill>
                  <a:srgbClr val="C00000"/>
                </a:solidFill>
                <a:latin typeface="Century" pitchFamily="18" charset="0"/>
                <a:cs typeface="Calibri" pitchFamily="34" charset="0"/>
              </a:rPr>
              <a:t>!!!! </a:t>
            </a:r>
          </a:p>
          <a:p>
            <a:pPr algn="just">
              <a:defRPr/>
            </a:pPr>
            <a:r>
              <a:rPr lang="ru-RU" sz="3600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При </a:t>
            </a:r>
            <a:r>
              <a:rPr lang="ru-RU" sz="3600" dirty="0">
                <a:solidFill>
                  <a:srgbClr val="FF6600"/>
                </a:solidFill>
                <a:latin typeface="Century" pitchFamily="18" charset="0"/>
                <a:cs typeface="Calibri" pitchFamily="34" charset="0"/>
              </a:rPr>
              <a:t>нулевом значении </a:t>
            </a:r>
            <a:r>
              <a:rPr lang="ru-RU" sz="3600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хотя бы </a:t>
            </a:r>
            <a:r>
              <a:rPr lang="ru-RU" sz="3600" dirty="0">
                <a:solidFill>
                  <a:srgbClr val="FF6600"/>
                </a:solidFill>
                <a:latin typeface="Century" pitchFamily="18" charset="0"/>
                <a:cs typeface="Calibri" pitchFamily="34" charset="0"/>
              </a:rPr>
              <a:t>одного из «критических» показателей результат по </a:t>
            </a:r>
            <a:r>
              <a:rPr lang="ru-RU" sz="3600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данному </a:t>
            </a:r>
            <a:r>
              <a:rPr lang="ru-RU" sz="3600" dirty="0">
                <a:solidFill>
                  <a:srgbClr val="FF6600"/>
                </a:solidFill>
                <a:latin typeface="Century" pitchFamily="18" charset="0"/>
                <a:cs typeface="Calibri" pitchFamily="34" charset="0"/>
              </a:rPr>
              <a:t>направлению ОБНУЛЯЕТСЯ</a:t>
            </a:r>
            <a:r>
              <a:rPr lang="ru-RU" sz="3600" b="0" dirty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, </a:t>
            </a:r>
            <a:r>
              <a:rPr lang="ru-RU" sz="3600" dirty="0">
                <a:solidFill>
                  <a:srgbClr val="C00000"/>
                </a:solidFill>
                <a:latin typeface="Century" pitchFamily="18" charset="0"/>
                <a:cs typeface="Calibri" pitchFamily="34" charset="0"/>
              </a:rPr>
              <a:t>уровень соответствия – </a:t>
            </a:r>
            <a:r>
              <a:rPr lang="ru-RU" sz="3600" dirty="0" smtClean="0">
                <a:solidFill>
                  <a:srgbClr val="C00000"/>
                </a:solidFill>
                <a:latin typeface="Century" pitchFamily="18" charset="0"/>
                <a:cs typeface="Calibri" pitchFamily="34" charset="0"/>
              </a:rPr>
              <a:t>снижается</a:t>
            </a:r>
            <a:endParaRPr lang="ru-RU" sz="3600" dirty="0">
              <a:solidFill>
                <a:srgbClr val="C00000"/>
              </a:solidFill>
              <a:latin typeface="Century" pitchFamily="18" charset="0"/>
              <a:cs typeface="Calibri" pitchFamily="34" charset="0"/>
            </a:endParaRPr>
          </a:p>
        </p:txBody>
      </p:sp>
      <p:pic>
        <p:nvPicPr>
          <p:cNvPr id="12" name="Picture 2" descr="Картинки знак оклику (64 фото) » Юмор, позитив и много смешных картин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867" y="11800119"/>
            <a:ext cx="1479002" cy="1284514"/>
          </a:xfrm>
          <a:prstGeom prst="rect">
            <a:avLst/>
          </a:prstGeom>
          <a:noFill/>
        </p:spPr>
      </p:pic>
      <p:sp>
        <p:nvSpPr>
          <p:cNvPr id="11" name="ИТОГИ РЕАЛИЗАЦИИ НАЦИОНАЛЬНЫХ ПРОЕКТОВ"/>
          <p:cNvSpPr txBox="1">
            <a:spLocks/>
          </p:cNvSpPr>
          <p:nvPr/>
        </p:nvSpPr>
        <p:spPr>
          <a:xfrm>
            <a:off x="3424238" y="3000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altLang="ru-RU" dirty="0" smtClean="0">
              <a:solidFill>
                <a:srgbClr val="00B0F0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Проект «Школа </a:t>
            </a:r>
            <a:r>
              <a:rPr lang="ru-RU" altLang="ru-RU" dirty="0" err="1" smtClean="0">
                <a:solidFill>
                  <a:srgbClr val="FF6600"/>
                </a:solidFill>
                <a:latin typeface="Century" pitchFamily="18" charset="0"/>
              </a:rPr>
              <a:t>Минпросвещения</a:t>
            </a: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 России»</a:t>
            </a: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entury" pitchFamily="18" charset="0"/>
              </a:rPr>
              <a:t>Распределение баллов по уровням и критериям</a:t>
            </a: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23844250" y="13165138"/>
            <a:ext cx="539750" cy="539750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9172AE8C-A0D4-4DE0-8C28-6B499EDDA511}" type="slidenum">
              <a:rPr lang="ru-RU" smtClean="0"/>
              <a:pPr algn="ctr"/>
              <a:t>8</a:t>
            </a:fld>
            <a:endParaRPr lang="ru-RU" smtClean="0"/>
          </a:p>
        </p:txBody>
      </p:sp>
      <p:pic>
        <p:nvPicPr>
          <p:cNvPr id="16387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ИТОГИ РЕАЛИЗАЦИИ НАЦИОНАЛЬНЫХ ПРОЕКТОВ"/>
          <p:cNvSpPr txBox="1">
            <a:spLocks/>
          </p:cNvSpPr>
          <p:nvPr/>
        </p:nvSpPr>
        <p:spPr>
          <a:xfrm>
            <a:off x="3271838" y="1476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ИТОГИ РЕАЛИЗАЦИИ НАЦИОНАЛЬНЫХ ПРОЕКТОВ"/>
          <p:cNvSpPr txBox="1">
            <a:spLocks/>
          </p:cNvSpPr>
          <p:nvPr/>
        </p:nvSpPr>
        <p:spPr>
          <a:xfrm>
            <a:off x="3424238" y="3000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altLang="ru-RU" dirty="0" smtClean="0">
              <a:solidFill>
                <a:srgbClr val="00B0F0"/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Проект «Школа </a:t>
            </a:r>
            <a:r>
              <a:rPr lang="ru-RU" altLang="ru-RU" dirty="0" err="1" smtClean="0">
                <a:solidFill>
                  <a:srgbClr val="FF6600"/>
                </a:solidFill>
                <a:latin typeface="Century" pitchFamily="18" charset="0"/>
              </a:rPr>
              <a:t>Минпросвещения</a:t>
            </a:r>
            <a:r>
              <a:rPr lang="ru-RU" altLang="ru-RU" dirty="0" smtClean="0">
                <a:solidFill>
                  <a:srgbClr val="FF6600"/>
                </a:solidFill>
                <a:latin typeface="Century" pitchFamily="18" charset="0"/>
              </a:rPr>
              <a:t> России»</a:t>
            </a:r>
          </a:p>
          <a:p>
            <a:pPr fontAlgn="auto">
              <a:spcAft>
                <a:spcPts val="1200"/>
              </a:spcAft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entury" pitchFamily="18" charset="0"/>
              </a:rPr>
              <a:t>Самодиагностика – 2023 </a:t>
            </a: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</p:txBody>
      </p:sp>
      <p:sp>
        <p:nvSpPr>
          <p:cNvPr id="16391" name="AutoShape 14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AutoShape 16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AutoShape 18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9" name="Диаграмма 18"/>
          <p:cNvGraphicFramePr/>
          <p:nvPr/>
        </p:nvGraphicFramePr>
        <p:xfrm>
          <a:off x="653143" y="3657600"/>
          <a:ext cx="18222686" cy="9427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Прямоугольник 10"/>
          <p:cNvSpPr>
            <a:spLocks noChangeArrowheads="1"/>
          </p:cNvSpPr>
          <p:nvPr/>
        </p:nvSpPr>
        <p:spPr bwMode="auto">
          <a:xfrm>
            <a:off x="1510396" y="2525497"/>
            <a:ext cx="216979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4000" dirty="0" smtClean="0">
                <a:solidFill>
                  <a:srgbClr val="002060"/>
                </a:solidFill>
                <a:latin typeface="Century" pitchFamily="18" charset="0"/>
                <a:cs typeface="Calibri" pitchFamily="34" charset="0"/>
              </a:rPr>
              <a:t>98 % ОО Пермского края прошли</a:t>
            </a:r>
            <a:endParaRPr lang="ru-RU" sz="4000" dirty="0">
              <a:solidFill>
                <a:srgbClr val="002060"/>
              </a:solidFill>
              <a:latin typeface="Century" pitchFamily="18" charset="0"/>
              <a:cs typeface="Calibri" pitchFamily="34" charset="0"/>
            </a:endParaRPr>
          </a:p>
        </p:txBody>
      </p:sp>
      <p:sp>
        <p:nvSpPr>
          <p:cNvPr id="21" name="Прямоугольник 10"/>
          <p:cNvSpPr>
            <a:spLocks noChangeArrowheads="1"/>
          </p:cNvSpPr>
          <p:nvPr/>
        </p:nvSpPr>
        <p:spPr bwMode="auto">
          <a:xfrm>
            <a:off x="8085367" y="4027726"/>
            <a:ext cx="754864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600" dirty="0" smtClean="0">
                <a:solidFill>
                  <a:srgbClr val="C00000"/>
                </a:solidFill>
                <a:latin typeface="Century" pitchFamily="18" charset="0"/>
                <a:cs typeface="Calibri" pitchFamily="34" charset="0"/>
              </a:rPr>
              <a:t>19,4 % - ОО для детей с ОВЗ</a:t>
            </a:r>
          </a:p>
          <a:p>
            <a:pPr algn="just">
              <a:defRPr/>
            </a:pPr>
            <a:r>
              <a:rPr lang="ru-RU" sz="3600" dirty="0" smtClean="0">
                <a:solidFill>
                  <a:srgbClr val="C00000"/>
                </a:solidFill>
                <a:latin typeface="Century" pitchFamily="18" charset="0"/>
                <a:cs typeface="Calibri" pitchFamily="34" charset="0"/>
              </a:rPr>
              <a:t>6,5 % - специальные ОО</a:t>
            </a:r>
            <a:endParaRPr lang="ru-RU" sz="3600" dirty="0">
              <a:solidFill>
                <a:srgbClr val="C00000"/>
              </a:solidFill>
              <a:latin typeface="Century" pitchFamily="18" charset="0"/>
              <a:cs typeface="Calibri" pitchFamily="34" charset="0"/>
            </a:endParaRPr>
          </a:p>
        </p:txBody>
      </p:sp>
      <p:pic>
        <p:nvPicPr>
          <p:cNvPr id="3074" name="Picture 2" descr="Спокойствие, только спокойствие! | Пикабу"/>
          <p:cNvPicPr>
            <a:picLocks noChangeAspect="1" noChangeArrowheads="1"/>
          </p:cNvPicPr>
          <p:nvPr/>
        </p:nvPicPr>
        <p:blipFill>
          <a:blip r:embed="rId6" cstate="print"/>
          <a:srcRect l="4904" t="3784" r="4328" b="4091"/>
          <a:stretch>
            <a:fillRect/>
          </a:stretch>
        </p:blipFill>
        <p:spPr bwMode="auto">
          <a:xfrm>
            <a:off x="14956971" y="2830289"/>
            <a:ext cx="2830286" cy="3057780"/>
          </a:xfrm>
          <a:prstGeom prst="ellipse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23844250" y="13165138"/>
            <a:ext cx="539750" cy="539750"/>
          </a:xfrm>
          <a:prstGeom prst="rect">
            <a:avLst/>
          </a:prstGeom>
          <a:noFill/>
        </p:spPr>
        <p:txBody>
          <a:bodyPr/>
          <a:lstStyle/>
          <a:p>
            <a:pPr algn="ctr"/>
            <a:fld id="{4303F6DF-12FD-4107-AA8B-B12CA9563B74}" type="slidenum">
              <a:rPr lang="ru-RU" smtClean="0"/>
              <a:pPr algn="ctr"/>
              <a:t>9</a:t>
            </a:fld>
            <a:endParaRPr lang="ru-RU" smtClean="0"/>
          </a:p>
        </p:txBody>
      </p:sp>
      <p:pic>
        <p:nvPicPr>
          <p:cNvPr id="15363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9843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Chernicyna-NA\Desktop\САЙТ ЦЕНТР\лого больш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563" y="285750"/>
            <a:ext cx="2255837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ИТОГИ РЕАЛИЗАЦИИ НАЦИОНАЛЬНЫХ ПРОЕКТОВ"/>
          <p:cNvSpPr txBox="1">
            <a:spLocks/>
          </p:cNvSpPr>
          <p:nvPr/>
        </p:nvSpPr>
        <p:spPr>
          <a:xfrm>
            <a:off x="3271838" y="147638"/>
            <a:ext cx="20572412" cy="203041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1828800" eaLnBrk="1" hangingPunct="1">
              <a:lnSpc>
                <a:spcPct val="90000"/>
              </a:lnSpc>
              <a:spcBef>
                <a:spcPct val="0"/>
              </a:spcBef>
              <a:defRPr sz="4000" kern="1200" cap="all">
                <a:solidFill>
                  <a:srgbClr val="3F3D3C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fontAlgn="auto">
              <a:spcAft>
                <a:spcPts val="1200"/>
              </a:spcAft>
              <a:defRPr/>
            </a:pPr>
            <a:endParaRPr lang="ru-RU" sz="3600" dirty="0" smtClean="0">
              <a:solidFill>
                <a:srgbClr val="00B2CC"/>
              </a:solidFill>
            </a:endParaRPr>
          </a:p>
          <a:p>
            <a:pPr fontAlgn="auto">
              <a:spcAft>
                <a:spcPts val="1200"/>
              </a:spcAft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74" name="AutoShape 14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6" name="AutoShape 16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8" name="AutoShape 18" descr="data:image/png;base64,iVBORw0KGgoAAAANSUhEUgAAAiYAAAImCAYAAABnzkFGAAAAAXNSR0IArs4c6QAAIABJREFUeF7tvT2PnFXWtr09wpIt4aDBYsaEbWgTMJOMmcAT85Fwe/gHw2hANxDi/hWY8MUS9zzMP3jQY0dAbAfYRJNgg51aI8F04MCWQOpXRfdN2e02Va7z2F2rNkenXHtda53r66hdjfvQi89c227+DKPAK/+11j78n/Uonvf/fqt9fmkrsvGvf/8xOv/Z/9tq596+FdmY6DDRI/n5/W+/So4jZ4k4UkeIfKQ+TM6ndUX4QPRH6keVPjeOVAHP76fAIcFkrMKoMrDSBUIsQmKhCyY7/UHkg+i0tK4IHwQTQsUdG1XmFReRlggFBBNCxUI2qjR6ukCIRSiYcIVJ5IPwJq0rwgfBhFBRMOFUHM+SYDJYTgWTaUIFE664BZOploIJV1dV5hUXkZYIBQQTQsVCNqo0evrJlliEgglXmEQ+CG/SuiJ8EEwIFb0x4VQcz5JgMlhOBRNvTHqUtGDijUmPuqoyr3rEps3FFRBMFteu5MkqjZ5+siUWoTcmXIkS+SC8SeuK8MEbE0JFb0w4FcezJJgMllPBxBuTHiUtmHhj0qOuqsyrHrFpc3EFBJPFtSt5skqjp59siUXojQlXokQ+CG/SuiJ88MaEUNEbE07F8SwJJoPlVDDxxqRHSQsm3pj0qKsq86pHbNpcXAHBZHHtSp6s0ujpJ1tiEXpjwpUokQ/Cm7SuCB+8MSFU9MaEU3E8S4LJYDkVTLwx6VHSgok3Jj3qqsq86hGbNhdXQDBZXLuSJ6s0evrJlliE3phwJUrkg/AmrSvCB29MCBW9MeFUHM+SYDJYTgUTb0x6lLRg4o1Jj7qqMq96xKbNxRUQTBbXruTJKo2efrIlFqE3JlyJEvkgvEnrivDBGxNCRW9MOBXHsySYDJZTwcQbkx4lLZh4Y9KjrqrMqx6xaXNxBWIwWXv6iXby1NHFPfDkAwpcu3InUuTVs2vt/MfrkY1zb9/66c/cJz+ffLqRHG83r99rn13MfHhv80Q7feZY5Mfvf/tVdJ44/O7ms+30mScJUwvbuHr5Trtw/vbC56mD6Y3J1vc/tm+v343c+eLSVvvm63uRjbTPXzpzrL2zeSLyoUIcVeZVOieiRAx2+Ob1u23SZ8lPDCYE8SYBjHY2XYREPka5qiZqI80H4YM2pgqkYELc/PgV4TQfaX9UmVdpXdmjUwWI/SGYFKuoURo9lZUYWKkPk/NpPggftCGY9KiBCoBF9DmxCAUTrsKIfAgmXD4QS+kirNLoqRhEHKkPggmhIGsjXSDemEzzIZhwwMtW+WpbE0xWO3/7ei+Y7MgimAxY3EBIggkg4q4JwUQw4arJr3J6aFnGpmAimJQpxoKOCCZcUgQTwYSrJsGkh5ZlbAomgkmZYizoiGDCJUUwEUy4ahJMemhZxqZgIpiUKcaCjggmXFIEE8GEqybBpIeWZWwKJoJJmWIs6IhgwiVFMBFMuGoSTHpoWcamYCKYlCnGgo4IJlxSBBPBhKsmwaSHlmVsCiaCSZliLOiIYMIlRTARTLhqEkx6aFnGpmAimJQpxoKOCCZcUgQTwYSrJsGkh5ZlbAomgkmZYizoiGDCJUUwEUy4ahJMemhZxqZgIpiUKcaCjggmXFIEE8GEqybBpIeWZWwKJoJJmWIs6IhgwiVFMBFMuGoSTHpoWcamYCKYlCnGgo4IJlxSBBPBhKsmwaSHlmVsCiaCSZliLOiIYMIlRTARTLhqKgYmr55da+c/Xo/iu3D+dvvy8p3IRoXD722eaKfPHItcScGEyMe5t2+1yV9hTX4++XQjOd5uXr/XPruY+RA5sHv42pXVr0tCh5fOHGvvbJ4gTEU2Jn4kP1vf/9i+vX43MdG+uLTVvvn6XmSjQl2d3DjS1o4fXmocVeZVCrxXr9xpH31wO9KywuE//flYe+dc1ufE/jj04jPXthNBiL8CS/yZ5CQG6qyfQLhPIMSfp6fyqp06f+25Qi5GmVcVtKyyP1IwGWVeVcmHYAJ2p2AimIDlVMoUMbBKBRQ4I5gE4u05StQVkQ/BZCcxVfIhmHA91gQTwQQsp1KmiIFVKqDAGWIRBq8f6ihRV0Q+BBPB5KHGIgqrQrcKJoJJhTrs4QOxQHr4tQybo8yrZWi3951EXRH5EEwEE8HkFyZC+suvNnqFcTueD0RdjaIKsQhH0SKNg6grIh+CiWAimAgmM+fZKL9MNjPQFXmAWCArEupMN4lFOPMlv5IHiLoi8iGYCCaCiWAyc+w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iWAyc3gKJjMlOtAHiAVyoA53fBmxCDu6t1Kmiboi8iGYCCaCSXEwISZbhb/5UyEOwgdtTBVIFwihZYVFaBxTBSrkY5QPUlVA8dCLz1zbToq8SiBJDNTZUf66MKGHYEKoqI29CggmXE1UWOhENBXiEExYUBRMiM7YtSGYTMUUTMDC0tTPCggmXDFUWOhEN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wEE6KWu9gQTASTLoWlUcGkQw1UWOhEWBXiEEyKgcmrZ9fa+Y/Xo/o69/atNknsqv98+I/19srra1EY6V/lJfIRBbB7eJQ43nzjBiFHZOPm9btt6/sfIxvp4bWnn2gnTx2NzBBxVPjrwhfO325fXr4TafHu5ono/FPHD7eTG0ciG6PEQeyPtK4+v7jV3n/rVpSPCoeJ/UHk49CLz1zbTgR55b/W2uSmIPkhiDd5P3XWG5Pxbkyo2kjsVOiPKn2eLpAkD+TZFNyJfBDxVIiD6I+0rrwxKXZjQjQIUVhEk6U2BBPBJK2h/c5X6I8qfZ4ukB75WcRmhYW+iN97z1SIg+iPtK4EE8GE6KcuNgQTwaRHYRGDN/VLMEkVfPB8hYVORFQhDqI/BJOdaqjS536VQ3Tnrg3BRDABy+lnU8TgTf2qMrDSBZLqQJ2vsNCJWCrEQfRHWlfemHhjQvRTFxuCiWDSo7CIwZv6JZikCnpjsp+Co9SVYCKYsBMCtCaYCCZgOXljso+Y6SfbHvlZxGaFm4ZF/N57pkIcBLindSWYCCZEP3WxIZgIJj0Kixi8qV+jfLJNdaDOV1joRCwV4iD6QzDZqYYqfe7vmBDduWtDMBFMwHLyxsQbk0eWE7FAiFoVTHZU9MbEGxOin7rYEEwEkx6FRXwiTP0iFiERR/rJNtWBOl9hoROxVIijQl0JJoIJ0U9dbAgmgkmPwiIGb+qXYJIq+OD5CgudiKhCHER/pMArmAgmRD91sSGYCCY9CosYvKlfgkmqoGCyn4Kj1JVgIpiwEwK0JpgIJmA5/WxKMJmqmn6y7ZGfRWxWuGlYxO+9ZyrEQfRHWleCiWBC9FMXG4KJYNKjsIjBm/o1yifbVAfqfIWFTsRSIQ6iPwSTnWqo0uf+XzlEd+7aEEwEE7CcvDHZR8x0gfTIzyI2Kyz0Rfz2xmR/1bwx8caE6KcuNgQTwaRHYRGfCFO/qnySEky4T7ZpTUzOVwAsoj/SuhJMBBOin7rYEEwEkx6FRQze1C/BJFXwwfMVFjoRUYU4iP4QTDjgJfIRf5Xz6tm1dv7j9ajGb9641/7z3Q+RjQqHnzt1tK09/UTkStroRD4unL/dvrx8J4rj3c0T0fmnjh9uJzeORDaIOP756Ubkw9Urd9pHH9yObNy8frdtff9jZOOTMA4iH+fevvXTP0SV/KQLJHk3eTbt88mcOXnqaOTSe5sn2ukzxyIbk/pOfkapq0l/fnv9biJFibNV8hGDCfFJqkRGijiRDiwiHwTxVlggFeKocsVrPoo0+K4baZ8T0RA3vIQfqY0KfZ7GMNJ5Ih+CSbGKSAeWYDJNKNEg6UIXTGrlo0q7p31OxCGYTFVM+5zIxyg2iLkrmBSrhnRgCSa1FqFgUisfVdo97XMiDsFEMCHqaK8NwaSHqku2mQ4swaTWIhRMauVjye398+vTPifiEEwEE6KOBJMeKhazmQ4swaTWIhRMauWjSrunfU7EIZgIJkQdCSY9VCxmMx1YgkmtRSiY1MpHlXZP+5yIQzARTIg6Ekx6qFjMZjqwBJNai1AwqZWPKu2e9jkRh2AimBB1JJj0ULGYzXRgCSa1FqFgUisfVdo97XMiDsFEMCHqSDDpoWIxm+nAEkxqLULBpFY+qrR72udEHIKJYELUkWDSQ8ViNtOBJZjUWoSCSa18VGn3tM+JOAQTwYSoI8Gkh4rFbKYDSzCptQgFk1r5qNLuaZ8TcQgmgglRR4JJDxWL2UwHlmBSaxEKJrXyUaXd0z4n4hBMBBOijgSTHioWs5kOLMGk1iIUTGrlo0q7p31OxCGYCCZEHQkmPVQsZjMdWIJJrUUomNTKR5V2T/uciEMwEUyIOhJMeqhYzGY6sASTWotQMKmVjyrtnvY5EYdgIpgQdSSY9FCxmM10YAkmtRahYFIrH1XaPe1zIg7BRDAh6qgkmPQITJuLKzAKmBALnRi86QIxH9NaNh/cIrQ/WOBdfOJ6socCh1585tp2D8PaXI4CLkIX4X6V969//zEqSBchuwjNx46eVeZV1BwexhUQTHBJl2uwSqM7eGsNXvNhPvZOJm+wljurffujFRBMBqsOwcQbE29MHt3U9of9MdjIHzIcwWSwtDp4HbyCiWAyz1jzxmQelXxmGQoIJstQveM7BRPBRDARTOYZMYLJPCr5zDIUEEyWoXrHdwomgolgIpjMM2IEk3lU8pllKCCYLEP1ju8UTAQTwUQwmWfECCbzqOQzy1BAMFmG6h3fKZgIJoKJYDLPiBFM5lHJZ5ahgGCyDNU7vlMwEUwEE8FknhEjmMyjks8sQwHBZBmqd3ynYCKYCCaCyTwjRjCZRyWfWYYCgskyVO/4TsFEMBFMBJN5RoxgMo9KPrMMBQSTZaje8Z2CiWAimAgm84wYwWQelXxmGQoIJstQveM7BRPBRDARTOYZMYLJPCr5zDIUEEyWoXrHdwomgolgIpjMM2IEk3lU8pllKCCYLEP1ju8UTAQTwUQwmWfECCbzqOQzy1Dg0F//cn17GS/2nX0U+NOfj7V3zp2IjJ97+1ab/Jn75OeTTzeS4+3m9Xvts4uZD6+dXWvrG0ciPz764HZ0/vkXjrSXX1+LbHxxaat98/W9hW385lBr/+f/Zvn4/OJWe/+tWwv7MDn44T/W2yuhFm++cSPygeiPC+dvty8v34n8eHcz69Grl++0iR/JD5GP3//2q8SF9urZtXb+4/XIBpGPyAEP4woc2t7eFkxwWVfb4Pt/v9U+v5RBQaqANz/szU+ajwmoToA1+SE+oSfvr3Q2XehELEQ+0jiIPie00EYtBQSTWvko4Y1gMk3Dv/79xygnoyz0UeKIkgkeThc64YpgQqiojR4KCCY9VF1xm4KJYLK3hAUTtqkFkx09vTFh62oUa4LJKJkE4xBMBBPBBGyofUwJJoJJ3wpbbeuCyWrnr4v3golgIph0aa2fjQomgknfCltt64LJauevi/eCiWAimHRpLcFkj6x+ldO3zlbVumCyqpnr6LdgIpgIJh0brLXmjYk3Jn0rbLWtCyarnb8u3gsmgolg0qW1vDHxxqRvYQ1iXTAZJJFkGIKJYCKYkB31sC1vTLwx6Vthq21dMFnt/HXxXjARTASTLq3ljYk3Jn0LaxDrgskgiSTDEEwEE8GE7ChvTB6lpr/82rfOVtW6YLKqmevot2AimAgmHRvMX379WVzBpG+drap1wWRVM9fRb8FEMBFMOjaYYCKY9C2vlbcumKx8CvkABBPBRDDh++p+i/7y644a3pj0rbNVtS6YrGrmOvotmAgmgknHBvPGxBuTvuW18tYFk5VPIR+AYCKYCCZ8X3lj8rCm3pj0rbNVtV4CTC6cv92+vHxnVTX82e/3Nk+002eORXG8+caN6Pyf/nysvXPuRGTj3Nu32uSvySY/n3y6kRxvTx0/3E5uHIls3Lxxr/3nux8iGx99cDs6//wLR9rLr69FNr64tNW++fpeZCM9vPXdD22iZ/Lz4T/W2yuhFml/JP7/71miz69eyebd1ct32mRuJj9EPtKvpNaefqKdPHU0CaPEWWLuEoFU6A8ijhJgUuETOiHmh/+z/tN3pslP2ujEJxAiH//69x8TGcqcHSUfFQSt0B+EDkQcqR+TDw6TDxDJDxFH2h+J/5XOEnM3jWd7u7U//O6r1EyJ84IJmIYKjU40iGAyLYp08FbJB1jmC5uq0B8LO3/fQSKO1A/BJFWQPU/0eeqRYJIquOc8sQhhlxYyRwysURahNyY7JUQMLPuDA8WFGnvPIaLPUz8Ek1RB9jzR56lHgkmqoGDySAUFE7i4QnOj5COUATlOLPQ0H0QgRBypH4JJqiB7XjBh9fSrHFBPYmClg5doEOITujcm3pjsba0K/UG0OxFH6odgkirInifmbuqRNyapgt6YeGMC11Avc6OAYi99HscusdDTfDyOv496logj9UMwSRVkzwsmrJ7emIB6EgMrHbxEg3hjMi2KUfIBlvnCpir0x8LO33eQiCP1QzBJFWTPE3M39cgbk1RBb0y8MYFrqJc5wYRTlljoaT6IaIg4Uj8Ek1RB9rxgwurpjQmoJzGw0sFLNIg3Jt6YgG3xs6kK/UHERcSR+iGYpAqy54m5m3rkjUmqoDcm3pjANdTL3Cig2Eufx7FLLPQ0H4/j76OeJeJI/RBMUgXZ84IJq6c3JqCexMBKBy/RIN6YeGMCtoU3Jh3EFEw6iBqYJOZu8PqfjnpjkirojYk3JnAN9TI3Cij20udx7FYA98fx1xuT2Wql/TH7DavxhGDC5skbE1DPCoOXaBBvTLwxAdvCG5MOYnpj0kHUwCQxd4PXe2OSirffeWIR9vDrcW0KJlPF/AfWdrQgBpb9wYHi4/b0fs8TfZ76IZikCrLniT5PPfKrnFTBPecdvNzgJRqEyIdgIpjsHRPEQq/w1QERRzpCBZNUQfY8MXdTjwSTVEHB5JEKpoOXaBDBZDxQhFt2IXPEQk/7YyHH9xwi4kj9EExSBdnzxNxNPRoKTF585tp2IgiREGIRJjFUunL3poG7aUhrYnK+wiIk4hjFRtofVRZ6mg8ijtSHyfkK+agQB+GDe3Cq4iHBhFuERGGljU40CGEjXegE8FaIg/BBG1MF0v4gFvooNyZEXVXIR4U4CB+I/ZH6QcxdIg7BZDeTVRKSNnpamNR5wYRSUjv3K5D2h2DC1lOFfBARpXEQPhALPfWjyh4UTASTtJb3PS+YdJH1V280XSCCCVtCFfJBRJTGQfggmPhVzkN1VIUUKzQI0WSCCaGiNvYqkPaHYMLWVIV8EBGlcRA+CCaCiWBCdNIv2BBMOgv8KzWfLhDBhC2cCvkgIkrjIHwQTAQTwYToJMGks4qa98Zk/xogAIuornShjxIHoaVgIpgIJkQnCSadVdS8YCKYHEQXpIBF+CiYCCaCCdFJgklnFTUvmAgmB9EFgsmOylV+19L/K2e36qskpEKDEIPA3zEhVNSGYCKYHEQXVJi73ph4Y+KNSeduF0w6C/wrNZ8uEOJ3GvwH1qbFVyEfRCukcRA+CCaCiWBCdJJf5XRWUfPemHhjchBdIJj4Vc5DdSYpcp9ADqKJ53mHNybzqOQzj6tAukC8MXlcxX/5+Qr5ICJK4yB8cA96Y+KNCdFJ3ph0VlHz3ph4Y3IQXSCYeGPijckvdFqFBiEGgTcmhIraEEwEk4Poggpz1xsTb0y8Menc7YJJZ4F/pebTBeJXOWzhVMgHEVEaB+GDYHIfmPz1L9e3E1Gff+FIe/n1tcRE++LSVvvm63uRjWtX7kTnXz271s5/vB7ZuHD+dvvycubHu5snIh+qHP7og9uRK0RdPXfqaFt7+onIjxSwJu8/eepo5MPN63fb1vc/RjZOnzkWna9yOO2Pm9fvtc8ubkXhvHZ2ra1vHIlsvBTm4/OLW+39t25FPpzcONLWjh+ObPzz043oPBFH5MDu4U/COJ46frhN9Ex+zr19q03AeZk/k7p8J9xBxD4/tL29HYFJlU8g6QIh/h0ToqDSOAgfCBvpJxDrapoF4pNUmg+iJggbaX8QfV4hH1X6I80pEUfqA3G+Sl0RsaQ2iP+dXjDZzQJRWGlCJ+fTwUv4QNhIFyExsIgGSfNB1FWFRUjUBGHDfOyoWKU/0pwScaQ+EOer9DkRS2qDmLuCiWCS1uG+5wWTHVmqDKw0H12KZAGjgolgskDZdD9Spc+7BzrHCwST+0SqMLDmyNnMR9I4Zr7ggB5IFyHxSYpokDQfVQZWmo8DKpuZrzEfgsnMIlnCA1X6fAmhP/RKYu56Y+KNSZdaThehYDJNi1/lTLUQTASTLgMrNCqYTAUUTLwxCdup33HBZEfbKgMrzUe/Snk8y4KJYPJ4FXMwT1fp84OJ9pffIpgIJhXqcF8f0kXojYk3JvsVlmAimFQceoKJNyb71mWFgUU0TBoH4QNhQzDxxoSoo7020v6oskBG6Y80x8QHkNQH4nyVuiJiSW14Y+KNSVpD3c6PMnhdhN1KZCHD5sMbk4UKp/MhwcQbE29MOjcZYV4w8caEqCNvTPZXkbhpID7Zpjkm4kh9IM4LJoKJYEJ0Umcbgolg0qPEvDHxxqRHXaU2BRPBRDBJu+gAzgsmgkmPMhNMBJMedZXaFEwEE8Ek7aIDOC+YCCY9ykwwEUx61FVqUzARTASTtIsO4LxgIpj0KDPBRDDpUVepTcFEMBFM0i46gPOCiWDSo8wEE8GkR12lNgUTwUQwSbvoAM4LJoJJjzITTASTHnWV2hRMioHJ5xe32vtv3Yry+uE/1tsrr69FNtKB9erZtXb+4/XIhwvnb7cvL9+JbLy7eSI6f/XynTbxI/l5d/PZdvrMk4mJ9tEHmQ9b3/3Qbt64F/lwcuNIWzt+OLKR5uOp44fbxI/kZ6LDf777YWETh1prp88cW/g8dbBCf9y8fq99dnErCum1s2ttPczpS2E+tr7/sX17/W4UxxeXtto3X2c9FjnQWnv+hSPt5XD2X/jgdrt6JZu7n3y6EYVSoc8nAfztjRtRHMRhYu76R/x2M1GFeL1pIFqDs5Hmg/Nk9S1V+GOExL+bUeHf/yCqgchH6scoczfVgTi/vd3aH373FWFq6TYEE8HkoSIkBm96g7X0zth1QDDhMkEswjQfgsk0n0Q+0uoQTFIFp+cFk/u0rNLo6SIcpUFGyQfXrpmldBFmbx/rNLEI03xU6Y8KmSXykcYxytxNdSDOCyaCyb51RDT6KIM3BUWiUQkbaT4IH0axYX/UyiSRjzQiwSRV0BuTfRWs8gkkXYSjNMgo+eDaNbMkmGT63X+aWIRpPqr0B6fq4paIfCz+9p2To8zdVAfivDcm3ph4YzKjk1JQJBqVsJEuQsKHUWwQizDNh2AyrSYiH2ltCiapgt6YeGMyo4aIRh9l8Aom3MAZxZL9USuTRD7SiASTVEHBRDARTObuIsFkbql+NQ8Si3AUcK+QdCIfaRyCSaqgYCKYCCZzd5FgMrdUv5oHiUUomHDlQuQj9UYwSRUUTAQTwWTuLhJM5pbqV/MgsQgFE65ciHyk3ggmqYKCiWAimMzdRYLJ3FL9ah4kFqFgwpULkY/UG8EkVVAwEUwEk7m7SDCZW6pfzYPEIhRMuHIh8pF6I5ikCgomgolgMncXCSZzS/WreZBYhIIJVy5EPlJvBJNUQcFEMBFM5u4iwWRuqX41DxKLUDDhyoXIR+qNYJIqKJgIJoLJ3F0kmMwt1a/mQWIRCiZcuRD5SL0RTFIFBRPBRDCZu4sEk7ml+tU8SCxCwYQrFyIfqTeCSaqgYDI0mBDl8eH/rP/0tx+SnwoLnYgj0aDS2Qr5qKRH4kuFuqryT9JXqCvzsVPNxN+YIQAr6a3Rzh7a3p6kZfEfG32qHdHoDqzFa7HHyQr56BHXMmwS/ZH67bxi59UI+RBM0izy5wUTUFNi8FZYhEQcoKxLNVUhH0sVAHx5hboSTASTvSUtmIBNDpkSTCAhJ2aIwVthERJxgLIu1VSFfCxVAPDlFepKMBFMBBOwqTuZEkxAYYnBW2EREnGAsi7VVIV8LFUA8OUV6kowEUwEE7CpO5kSTEBhicFbYREScYCyLtVUhXwsVQDw5RXqSjARTAQTsKk7mRJMQGGJwVthERJxgLIu1VSFfCxVAPDlFepKMBFMBBP+V5tZAAAgAElEQVS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EkxAYYnBW2EREnGAsi7VVIV8LFUA8OUV6kowEUwEE7CpO5kSTEBhicFbYREScYCyLtVUhXwsVQDw5RXqSjARTAQTsKk7mRJMQGGJwVthERJxgLIu1VSFfCxVAPDlFepKMBFMBBOwqTuZisHk6pU77aMPbkfuvXZ2ra1vHIlspD5sffdDu3njXuTDh/9Yb6+8vhbZePONG9F54jCRD8KP1MZzp462taefiMxUyMfN63fb1vc/RnGkhyc6njx1NDJD1NVLZ45FPhDz6r3NE+106EeFuholH2kch1pr/1+4w55/4Uh7OZz9UWG31iZxpHWZ+jA5P9mj//nuh8hUDCbR23cPv//3W+3zS1uRqX/9+4/R+SqfpKIgoMNEPiBXIjMVPqFHAYD9kfrxyn+t/fTXs5Mfoq7SPk/8H+3sKPmoEAexP4j6qtAfRD4Ek91qIArLRUi0FmfDfHBaCiacllUsEQtklEWYxkHsD6Iu0jgIH4i6EkwEk4dqkSgsosBTG4JJquD0vGDCaVnFEtHnoyzCNA7BZFrVRF0JJoKJYFJlUzzCD6LR0xAFk1TBeueJukoXOqFKhTgEE8Fk31pOG4QoLD+hE2OGs2E+OC0FE07LKpYqLHRCiwpxEPuD0CLdg4QPRD68MfHGxBsTohs72iAaPXVPMEkVrHeeqKtRFmEah2DijYk3Jp1nHDGwOrs4l3lvTOaSaa6HBJO5ZFqph4g+Txc6IViFOAQTwUQwIbr5F2wQjd7ZxbnMCyZzyTTXQ4LJXDKt1ENEnwsmOykXTAQTwaTz+CMGVmcX5zIvmMwl01wPCSZzybRSDxF9LpgIJnuLnqgrf8dkV1WCeF2Eteay+eDyIZhwWlaxRCwQwUQwEUx+oaPTBhFM2Ku4CsNXMOGyIJhwWlaxJJhMM1FhfxB1kcZB+EDUlTcm3pg8VItEYREFntoQTFIFp+cFE07LKpaIPh9lEaZxEB9sibpI4yB8IOpKMBFMBBOiGzvaIBo9dU8wSRWsd56oq1EWYRqHYMLeuAsmgolgUm9nPOARsUDSEAWTVMF654m6Shc6oUqFOAQTwWTfWk4bhCgsvzogxgxnw3xwWgomnJZVLFVY6IQWFeIg9gehRboHCR+IfHhj4o2JNyZEN3a0QTR66p5gkipY7zxRV6MswjQOwQS+MfnrX65vL7tlbl6/27a+/zFy4/SZY9H551840l5+fS2y8dypo23t6SciG2++cSM6Txx+7exaW984Epn6WxjHS2eOtXc2T0Q+fHFpq33z9b3Ixj8/3YjOX71yp330we3IBtEfn4Rx3Lx+r312cSuKg6irSV0s++fC+dvty8t3Ijcq1BWRj7S2IxF3DxP9ke6Pre9+aDdvZLPm3c1n2+kzTy4syaHWWhoHMa+Iujr04jPXlg4mC2cCPEh8IiTc+f1vvyLMRDaIr0DSOIh8VPhEOMonKSIOoq6iwoYOj1JXRD7SPodSMoQZIh+pEFX6XDDZzSSxCNOimJyv0OhEg6RxEPkYZYEQdVXhqpqoK0KL1MYodUXkI+3zNBcjnSfykeohmKQKwueJRUi4VKHRiQZJ4yDyMcoCIepKMCFU3LExSl1V6HMuK6tvichHqoJgkioInycWIeFSutAJH4gGSeMg8jHKAiFyKpgQKgome1VM+5zLyupbIuZuqoJgkioInycWIeFShUYnGiSNg8iHYDKtSMGE6E7BRDDh6mivJWLupt4JJqmC8HliERIupQud8IFokDQOIh+CiWBC9MNeG6PUVYU+75GfVbVJ5CONXTBJFYTPE4uQcCld6IQPRIOkcRD5GGWBEDn1xoRQ0RsTb0y4OvLG5NFa+n/l7GpDLEKiZNOFTvggmNS6aSByKpgQKgomgglXR4KJYDKzmgSTqUSCiWCyt2GqXPHObOQDeGCUm7gKfX4A6VqZVxD5SIOt0ufemHhj8lAtEw2S3vwQoDjKAkmHzeS8NyaEit6YeGPC1ZE3Jt6YzKwmYhHOfMkcD6QLfY5XzHxEMPHGxBuTR7fJKMBboc9nDqNf0QNEPlK5vDFJFYTPCyZ+lbNfSVW4aSBKvUIcFQYvoaVgMlWxwgcpIqcVbFToD8GkQiXc54NgIpgIJo9uyioDq8LYEEwEkx51KJhMVfV3THa1EEwEE8FEMJln4Qgmgsk8dfK4zwgmgslDNSOYCCaCiWAyzzIRTASTeerkcZ8RTAQTweQXuoZokPS7ZwIUR1kgjzvgqgIWUVeEFqmNUeqKyEfa52kuRjpP5CPVo8pXtvFXOcQCScWscr7CwCK0IOIg/EhtEI0+yuAd5ZdfK+RjlLoi4kh7lFiEqQ+T8xX6o0IchA/E/hBMiEzs2iASkjYIEQ4RB+FHaoMYvBUWYapDlcE7Sj6Mg6jIHRuCCacl0eeEN8T+EEyITAgmoIqcqVEWCKFICrzEAhklH8ZBVKRgwqk4tZT2OeGTYEKoCNogEjJKYYGyLmxqlAWysAD3HUzrSjCZijlKXRFxpLVJ1FXqA3HTMEochJbEHvTGhMiENyagipwpYvD6VQ73yXaUfBgH16OjLPRR4iAyK5gQKoI2iISkn2yJcIg4CD9SG6MskFSHKp8IR8mHcRAVyQEv4U06dwWTaRaI/eGNCVHV3piAKnKmRlkghCIVBu8o+TAOoiIFE07FqaW0zwmfBBNCRdAGkZBRCguUdWFToyyQhQW472BaV8QnwlHyYRxERQomnIqCyUNa+u+YsFdY6QIhip0ALMKP1MYoCyTVwa9yCAWnNkapKyKOVFkCeFMfqvRHhTgIH4j94Vc5RCZ2bRAJEUy4hBCD119+5T7ZjpIP4+B6VDDhtCQAi/CG2IOCCZEJwQRUkTM1ygIhFEmBl1ggo+TDOIiK5ICX8KZCf1SIg/BBMCFUBG0QCUkbhAiHiIPwI7UxygJJdSA+SQkmfpVD1OFeG0RdEX6lc3eUOAgtif3hjQmRCW9MQBU5U4LJVMsKg3eUfBgH16OjLPRR4iAyK5gQKoI2iISkC4QIh4iD8CO1McoCSXXwxoRQ0BsTVsUda6Ms9FHiIHJM7A9vTIhMeGMCqsiZEky8MeGqSTDpoeUoC32UOIgcCyaEiqANIiHemHAJEUwEE66aBJMeWo6y0EeJg8gxsQfjG5OXzhxr72yeIOJZeRsXPrjdrl65E8Xxyacb0XniMBFH6sfa00+0k6eORmZeO7vW1jeORDb+9saN6HyVwynwfn5xq73/1q0onHc3n22nzzwZ2aiQjw//sd5eeX0tiuPNAnX13uaJdvrMsSiO9DBRVyc3jrS144cXduU3h1r773PZDrt6+U67cP72wj5MDlaI46njh3/yI/k59/atn76iS35iMEle7lkVeJQCxD/cR5D7KBlKwaTKJ8IK+SBu4irEUcEHoq7SfGxvt/aH3321dDkqxFFl7gomSy9HHdhPgSoNMkp2BBMuk+kC4TxZfUuCyTSHaV0RgFVl7gomq9/bQ0ZQpUFGEVcw4TKZLhDOk9W3JJgIJvtVsWCy+r09ZASCCZtW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BPBhOsnLXVWQDBhBRZMOD0FE05LwUQwEUy4ftJSZwUEE1ZgwYTTUzDhtBRMBJMuYPLSmWPtnc0TXKWusKULH9xuV6/ciSL45NON6Pwoh29ev9c+u7gVhfPa2bW2vnEksvG3N25E54nD724+206feXJhU4daa6fPHFv4/OTg5xe32vtv3YpsEIfT/rh6+U67cP525MrJjSNt7fjhyMY/C/T5RIcvL2fzKhKhtfb8C0fay6+vRWa+uLTVvvn63sI2fnOotf8+t/wd9typo23t6ScWjmNyMN0/Tx0/3Cb1nfzcvHGv/ee7HxITLf7rwsQn2yiCQoff//ut9vmlbJmmn2wLyRG5UuGT1CSA3//2qygO4nCFT+hEPggt0v4YJQ5CS2JepX4Q+4OII62rVAfPP6iAYAJWhA3CiUksEGKhCyY7OSXyQVRHukBGiYPQkphXqR+CSargmOcFEzCvRKOngxcMZ6mmiAUimHApJPJBeJP2xyhxEFoS8yr1QzBJFRzzvGAC5pVo9HTwguEs1RSxQAQTLoVEPghv0v4YJQ5CS2JepX4IJqmCY54XTMC8Eo2eDl4wnKWaIhaIYMKlkMgH4U3aH6PEQWhJzKvUD8EkVXDM84IJmFei0dPBC4azVFPEAhFMuBQS+SC8SftjlDgILYl5lfohmKQKjnleMAHzSjR6OnjBcJZqilggggmXQiIfhDdpf4wSB6ElMa9SPwSTVMExzwsmYF6JRk8HLxjOUk0RC0Qw4VJI5IPwJu2PUeIgtCTmVeqHYJIqOOZ5wQTMK9Ho6eAFw1mqKWKBCCZcCol8EN6k/TFKHISWxLxK/RBMUgXHPC+YgHklGj0dvGA4SzVFLBDBhEshkQ/Cm7Q/RomD0JKYV6kfgkmq4JjnBRMwr0Sjp4MXDGeppogFIphwKSTyQXiT9scocRBaEvMq9UMwSRUc87xgAuaVaPR08ILhLNUUsUAEEy6FRD4Ib9L+GCUOQktiXqV+CCapgmOeF0zAvBKNng5eMJylmiIWiGDCpZDIB+FN2h+jxEFoScyr1A/BJFVwzPOCCZhXotHTwQuGs1RTxAIRTLgUEvkgvEn7Y5Q4CC2JeZX6IZikCo55XjAB80o0ejp4wXCWaopYIIIJl0IiH4Q3aX+MEgehJTGvUj8Ek1TBMc8LJmBeiUZPBy8YzlJNEQtEMOFSSOSD8Cbtj1HiILQk5lXqh2CSKjjm+UPb29vbyw7NBuEyQDQ64c3vf/sVYWbpNlyEXAoq9DkRDQG8qR8EYFWII9WhyvkK+Zhs8j/8Lpu7VfaHYLJb2URCKgxeIg6i2QWTHRWJgUXkIwUswocK/UHEUWGhE3VVIQ4iHxVsVMiHYAJXQoWBRSz0UeIg0iuYCCZ766hCfxC1XWGhV1iEhJaj2KiQD8EErqYKA0swYZMqmAgmggnbU/dbq7AI+0W3epYr5EMwgetGMOEEJQCL8EYwEUwEE6KT9rdRYRH2i271LFfIh2AC141gwgkqmHBaTiylv5tBDCwiojQOwocKfU7E4Vc5hIpj2SD6PK0rwQSuqQoDi1joo8RBpNcbE29MvDEhOskbk34qcpYFE07LiSX/r5xdPQUTtrAEE8FEMGF76n5rFRZhv+hWz3KFfHhjAtfNKDcNo8RBpFcwEUwEE6KTvDHppyJnWTDhtPTG5D4tvTFhC0swEUwEE7anvDHpp2dqWTBJFXzwvF/l+FUOW1G71gQTwUQw6dJaPxmtsAj7Rbd6livkw69y4LoZ5SuQUeIg0iuYCCaCCdFJfpXTT0XOsmDCaelXOX6Vw1bTfdYEE8FEMOnWXt6Y9JN2IcuCyUKyPfKQX+X4VQ5bUX6V84CexMAiEuS/Y0KouGMj/fcmCE+IuqoQB6FFBRsV8uFXOXAljPIVyChxEOn1xsQbE29MiE7yq5x+KnKWBRNOS7/K8asctpr8KuchPYmBRSTJGxNCRW9MOBXHskT0eXqD5Y3JfTW19f2P7dvrd6Mqu/DB7Xb1yp3Ixukzx6Lzf/rzsfbOuRORjXNv3/rpu9/kJ43j+ReOtJdfX0tcaM+dOtrWnn4ispHemEzef/LU0cgH4vC7m1lNXL18p104f5twJbLxyacb0XnicIU+J+J47exaW984Qpha2MbN6/faZxezWVMhjoUFuO8gMa/S/VMlH39740Yk6atn19r5j9cjG8Th+HdMCFIkAhnlE2EaB5GPlNwn+UzBhPh3ZYi6SuMgfNDGVIG0PwgtR/nKtkIcRD7SeVXlpqFCPqrMXcGE6IxdG0RhpYNXMAETCgAW643W0v4gFCT6PPWDWCAV4kh1mJwXTAgVd2wQdUV4I5gQKgomD6mY3jRUaZA0DrC8NAX8tWdCxAoLneiPCnEQ+RBMCBUFE07F+yyN8kkqjcMbE7a8BBNWz9Ra2h/p+yfnKyx0wWSaScGEqGrBhFNRMHlIS8GELS/BhNUztSaYcAukAmCl9TA5L5gQKnJ1RXjjVzmEin6V41c5YB1p6tEKCCbcAhFMdrT0l1+n/UbcxBHzSzAhVBRMBBOwjjQlmMyqAWKBCCaCyd46I+pqVu3O898Fk3lUmvMZotHTT4R+lTNnsuZ8zK9y5hTqgB5L+4Nwk+jz1A9igVSII9Vhct6vcggVuZs4whvBhFDRGxNvTMA60pQ3JrNqQDCZKiSYzKqW+f87UVfzv+3RTwomhIqCiWAC1pGmBJNZNUAsEG9MdlT2d0ym1UbU1azanee/CybzqDTnM0Sjp1fVfpUzZ7LmfMyvcuYU6oAeS/uDcJPo89QPYoFUiCPVYXLeGxNCxR0bRF0R3ggmhIremHhjAtaRprwxmVUDxAIRTLwx2VtnRF3Nqt15/rtgMo9Kcz5DNHr6idAbkzmTNedj3pjMKdQBPZb2B+Em0eepH8QCqRBHqoM3JoSCUxtEXREeCSaEit6YeGMC1pGmvDGZVQPEAhFMvDHxxmRWp4X/fZRPUmkc3piEhbTnuDcmrJ6ptbQ/0vdPzldY6ILJNJP+jglR1Ts2iLoivPHGhFDRGxNvTMA60pQ3JrNqgFggFQBrVpzz/HfBZB6V5nuGqKv53vTLT8VgsvX9j+3b63cjXy58cLtdvXInslHhk9S5t2+1yY1F8nP6zLHkeHv+hSPt5dfXIhtfXNpq33x9L7JxLczn2tNPtJOnjkY+EIfTOAgfCBuffLpBmFm6jY8+uB358Kc/H2vvnDsR2bh54177z3c/RDbSwzev32ufXcxmzWtn19r6xpHIlb+9cSM6/9KZY+2dzSwfz5062ibzIvlJb0aJeXXz+t022afJT9rnRF29t3mipXssBpNExP89S5B7BTAh4kj1JIi3QhypDp5/UIEK/UHkJF0gRH8QcaQ2/Mo2VXB6nvh3TDhvMktpn1epK8Ekq4MHTldY6MTgrRAHmBZNtdbSgVVFRMFkJxNVFsgI+RBMpt1dpa4EE3DiVljoggmY0IFMCSY7yST6o0JZVFkggkmFapj6kPZ5lboSTMC6EkxAMTWFKpAOLNSZwNgIizAI/+ejVRbICPnwxsQbk317kljoFQYvEUc6tIhPhBXiSHXw/IMKVOgPIicjLEJCB8GEUHHHhmAimAgmXD/ta0kw6SzwipoXTPwqZ2/ppv+b7cTeCKAomAgmgknnxSaYdBZ4Rc0LJoKJYLJ/8womgolg0nmxCSadBV5R84KJYCKYCCazxleVrwj95ddZmXqM/17hdzMEk8dI2K/oUcFEMBFMBJNZI08wuU8hYqFXGLxEHLMKZ9Z/F0xmKfTr/O8V+oNQfoTfaSB0qLJARsiHX+X4VY5f5RBT6RdsCCadBV5R84KJNybemHhjMmt8VQFev8qZlanH+O/emDyGWD56oAoIJoKJYCKYzBo6golf5cyqkYX+uzcmC8k2/CHBRDARTASTWYNOMBFMZtXIQv9dMFlItuEPCSaCiWAimMwadIKJYDKrRhb674LJQrINf0gwEUwEE8Fk1qATTASTWTWy0H8XTBaSbfhDgolgIpgIJrMGXRkwefGZa9uznF2F/15h8BK//JrGQRQWke8KcfhPbu9kkvjfIQngJepqFBvp/2ZL6ED0R+oHMa/SOKr0h/tjWk2HBJO0tabnLaypFoJJnU/oVQYv12mrb0kw2cmhYOL+2K+bBRNwxgkmgsnecqpw0yCYgE0OmRJMBJO9peT+8MYEGi8PmrGwBBPBpEtrDWdUMBFMBJNHt7U3JuDIE0wEE8EEbKiBTQkmgolgIpgcyIgTTAQTweRAWm3lXyKYCCaCiWByIINMMBFMBJMDabWVf4lgIpgIJoLJgQwywUQwEUwOpNVW/iWCiWAimAgmBzLIBBPBRDA5kFZb+ZcIJoKJYCKYHMggE0wEE8HkQFpt5V8imAgmgolgciCDTDARTASTA2m1lX+JYCKYCCaCyYEMMsFEMBFMDqTVVv4lgolgIpgIJgcyyAQTwUQwOZBWW/mXCCaCiWAimBzIIBNMBBPB5EBabeVfIpgIJoKJYHIgg0wwEUwEkwNptZV/iWAimAgmgsmBDDLBRDARTA6k1Vb+JYKJYCKYdASTtaefaCdPHV36oPjnpxuRD1vf/9i+vX43svHFpa32zdf3Ihvvbp6Izl+9fKddOH87skEc/te//xiZ+fziVnv/rVuRjXc3n22nzzwZ2fjbGzei8y+dOdbeCXP63KmjbdJnyc+bYRzPv3Ckvfz6WuJCI+K4euVO5EOVw2ldEXP3tbNrbX3jyFIluXn9Xvvs4lbkw3ubJ9rpM8ciGykovnp2rZ3/eD3y4dzbt9pn/y/T4pNwDxL74+TGkbZ2/HCkRfxH/Cr8WfdIgd3Dk4KYFEby8+H/rLeJHslP2iDJu8mzKZgQ+SDjWaYtoq5S/4l8EHGM0h9pPoi5S9zwVogj9WF7u7U//O6ryMwo+YhE2D1M9LlgIpgQtfiQDcGEk5Vo9NQbwSRVkD0/yiIk4kiVFUxSBR88T8wrwUQwYaty15pgwslKNHrqjWCSKsieJxa6NyY7ORFM2Nok5pVgIpiwVSmY4HoSjZ46JZikCrLnBRNOT8GE03JiiZhXgolgwlalYILrSTR66pRgkirInhdMOD0FE05LwYTV8qffhvaXXzlR/SqH01IwmWrpL7/uaCGYcP0lmHBaCiasloIJrKdgwgkqmAgme6tJMOH6SzDhtBRMWC0FE1hPwYQTVDARTAQTrp/2WhJMWG2JeeXvmOzmxK9y2OIUTDg9iUZPvbE/UgXZ896YcHoKJpyW3piwWnpjAuspmHCCCibemHhjwvWTNyb9tBRMYG39RMgKKphwegomgolgwvWTYNJPS8EE1lYwYQUVTDg9BRPBRDDh+kkw6aelYAJrK5iwggomnJ6CiWAimHD9JJj001IwgbUVTFhBBRNOT8FEMBFMuH4STPppKZjA2gomrKCCCaenYCKYCCZcPwkm/bQUTGBtBRNWUMGE01MwEUwEE66fBJN+WpYBk1fPrrXzH69HkV44f7t9eflOZOOfn25E5z+/uNXef+tWZOPDf6y3V15fi2xcvZLpcPXynTbRM/l5d/PZdvrMk4mJ9tKZY9H5re9/bN9evxvZuPDB7Zbq+UlYV0Q+iLp6840bkZbPv3CkvRzW9nOnjra1p5+I/Ej/SfpJXb6zeSLygairyIHWGjF3J3+CY/KBLPlJ++Op44fbyY0jiQvI2bSuquQjFYPojy8ubbVvvr4XuVLiH1gj/vx2hU/ofrKNahE/bF3tSFrlH5AiEpwuEP9hsmkWKvQHUROpjSr9QeQj1aJKfwgmu5ms8lVOWlijxJHqMDlPNPoIwFtl8BI5FUx2VKyyQNL+IGoitVGlP4h5lWpRpa4EE8HkoVqucPOTNphgMlWwyuAlciqYCCZEHd1vo0p/CCbTrAgmgolg8guTLv1EWOEGq8rgJRaKYCKYEHUkmOyvojcm9+lCkOIIC4RouAqLkIiDsGFd7agomEyrqcrgTeu7Shzp3E11IM5X6Q9iXqV6VKkrb0y8MfHGxBuTmfOMGFgzXzLHA96YeGMyR5k81iOCST1wF0wEE8FEMJk5yAWTqUR+sp1q4Y1JLVCc2cgzHiD6nOgPwUQwEUwEk5nzjBhYM18yxwPemNRahIJJrXzM0UK/+AjR54LJfRKnDTLK72aMEkfaYJPzRIOMUFdVrqqJnAomtRZh2h9ETaQ2qvQHMa9SLQST+xQkEpI2yCgLfZQ40gYTTKYKVhm8RE4FE8GEqKP7bVTpD2IPptoIJoJJWkP7nhdMprIQjT4C8FYZvETBCyaCCVFHgsn+KgomggndXz/ZE0wEk72FJZhMFakyeNPmrxJHCu6pDsT5Kv1BfJBK9ahSV/7y624mR1noo8SRNphf5fhVzn41VGXwpvVdJQ7BpNYN1ih1JZgIJg/Vsv8k/VSSdPBWAMUqnwjToTk571c5tRZh2h9ETaQ2qvSHNybTTAomgolg8guTLR28gkm6Nh48L5gIJmxF1fmXkQUTweSh2q6wQIiGGyUOQgui0QUTbhESORVMuHxU6A+iJlIb3phMFazyFaE3JuCNSdogxPkqhZUudEKLUQYvEQehZwUbaV2NAu5EHBXyqQ+sAml/sN4sbk0wEUweqh5iEVZoEONYfDBUPZnWFbHQK/wOFhFH1Rzr1+IKpP2x+JvZk4KJYCKY/EJPVWh0ArDYsbE8a2k+iIUumCwv/775lxVI+6OKvoKJYCKYCCZV5tFMP9LBK5jMlNgHVliBtD+qhC6YCCaCiWBSZR7N9CMdvILJTIl9YIUVSPujSuiCiWAimAgmVebRTD/SwSuYzJTYB1ZYgbQ/qoQumAgmgppnzzUAABZoSURBVIlgUmUezfQjHbyCyUyJfWCFFUj7o0rogolgIpgIJlXm0Uw/0sErmMyU2AdWWIG0P6qELpgIJoKJYFJlHs30Ix28gslMiX1ghRVI+6NK6IKJYCKYCCZV5tFMP9LBK5jMlNgHVliBtD+qhC6YCCaCiWBSZR7N9CMdvILJTIl9YIUVSPujSuiCiWAimAgmVebRTD/SwSuYzJTYB1ZYgbQ/qoQumAgmgolgUmUezfQjHbyCyUyJfWCFFUj7o0rogolgIpgIJlXm0Uw/0sErmMyU2AdWWIG0P6qELpgIJoKJYFJlHs30Ix28gslMiX1ghRVI+6NK6IKJYCKYCCZV5tFMP9LBK5jMlNgHVliBtD+qhH7or3+5vp0486c/H2vvnDuRmGgXzt9uX16+E9n456cb0fmrV+60jz64HdmocJjIx7m3b7XJAE9+Pgnz8dTxw+3kxpHEhRJ1FQWwe5jIR+rH2tNPtJOnjkZmbl6/27a+/zGykQ5eos/f2zzRTp85FsUx8SP5uXr5zk/1nfxM+mvt+OHERLsWxkHUVRQAdHjrux/azRv3IGuLm0n7Y9Kf316/u7gD0MlD29vbEZhAfmimkALv//1W+/xSBiZpOK/811qb/Hl5f1obJR9EHOngrVJPv//tV0t3ZdJfkz5LftI4Rulz4iYuycP/nk37o0ocgglRDYPZIBZIKskoAyvVYXJ+lHwQcaSDl8gHYSNd6IQPggmh4o6NKgs97Y8qcQgmXG0OY4lYIKkYgslUwVHyQcSRDt60LqnzgsmOkqP0eZWFnvZHlTgEE2rSDGSHWCCpHKMMrFQHb0weVDAdvEQ+CBuCiWBC1NFeG2l/CCY9sqJNRAHBBJERMzJKPog40sGLJSU0JJgIJmEJ7Xs87Q/BpEdWtIkoQCyQ1BFvTPwqZ78aSgdvWpfUecFEMKFq6X47aX8IJj2yok1EAcEEkREzMko+iDjSwYslJTQkmAgmYQl5Y9JDQG3WVYBYIGl03ph4Y+KNSdpFv3ze/yuH07fKTUMK7lXi8JdfudocxpJgUiuVo+SDiCMdvFUy642JNyY9ajHtD8GkR1a0iShALJDUEW9MvDHxxiTtIm9M+io4tV5loQsmB5Vx33PgCggmBy75L75wlHwQcaSDt0pmvTHxxqRHLab9UQWw/CqnR3WsuE1igaQSeGPijYk3JmkXeWPSV0FvTHrpK5j0UnaF7QomtZI3Sj6IONJPhFUy642JNyY9ajHtD29MemRFm4gCxAJJHfHGxBsTb0zSLvLGpK+C3pj00tcbk17KrrBdwaRW8kbJBxFH+omwSma9MfHGpEctpv3hjUmPrGgTUYBYIKkj3ph4Y+KNSdpF3pj0VdAbk176HvrrX65v9zKu3YNX4E9/PtbeOXcievHNG/faf777IbLxtzduROfXnn6inTx1NLLx3uaJdvrMscjGm2Ec0ct3D792dq2tbxwhTC1s46njh9vJ0Aeirl4K87mwAPcdvHD+dvvy8p3I1LUr2fmJDu9sZn3+xaWt9s3X95Yax6tn19r5j9cjH9J8/OZQa//n/25EPnx+cau9/9atyAZxOL0xIeJ4d/PZdvrMk1E4h1585ppgEklY63CVmwavqrm6IP6FTs4bLY1yo2gc01pOF3qVr0AqxEHMK8FksDkrmEwTSjTIKIA1WJkvNRwXOic/Ma+IfFRY6ISqFeIg5q5gQlRDIRtEoxPhjLLQR4mDyKk2dhQgFmGqJdHnxuGNyd46JG5+BJO0uwc8TwwsQpZRFvoocRA51YZgQtcAMa8IwKpw00BoWyEOwYTI5GA2iEYnJBlloY8SB5FTbQgmdA0Q80owqXXzI5jQXTKAPaLRCRlGWeijxEHkVBuCCV0DxLwSTAQTui61BytANDrh0igLfZQ4iJxqQzCha4CYV4KJYELXpfZgBYhGJ1waZaGPEgeRU20IJnQNEPNKMBFM6LrUHqwA0eiES6Ms9FHiIHKqDcGErgFiXgkmggldl9qDFSAanXBplIU+ShxETrUhmNA1QMwrwUQwoetSe7ACRKMTLo2y0EeJg8ipNgQTugaIeSWYCCZ0XWoPVoBodMKlURb6KHEQOdWGYELXADGvBBPBhK5L7cEKEI1OuDTKQh8lDiKn2hBM6Bog5pVgIpjQdak9WAGi0QmXRlnoo8RB5FQbggldA8S8EkwEE7outQcrQDQ64dIoC32UOIicakMwoWuAmFeCiWBC16X2YAWIRidcGmWhjxIHkVNtCCZ0DRDzSjARTB6qS6Kw6GJfZXvpIqySjzQOIofE32xI/SD+Wmfqw+R8+se9CB8q2CDyQdRVhf6okI8q8yrVgqir1IeRzh968Zlr20lAoxRWogF5Nh1YVfKRxkFoSiyQ1I8qA0sw2ckkkQ+irir0R1rbxPkq8yqNhair1IeRzgsmxbKZDqwqjZ7GQaSFWCCpH1UGlmAimKS13ON8lXmVxlalz9M4qpwXTKpkYtePdKFXafQ0DiItgslURcFEMCF6irZRZV6lcQkmqYIPnhdMWD1ja+lCr9LoaRyxkK01wUQw2VtHxAIh6qpCfxA9ltqoMq/SOIi6Sn0Y6bxgUiyb6cCq0uhpHERaiAWS+lFlYHlj4o1JWss9zleZV2lsVfo8jaPKecGkSib8KgfPhGDijYk3JnhboQYFE1TOYYwJJsVSmd40VGn0NA4iLYKJYCKYEJ3Uz0aVeZVG6I1JquCD5wUTVs/YWrrQqzR6GkcspL9j8oCEfpXjVzlET9E2qsyrNC7BJFVQMGEVhK2lC71Ko6dxELJ6Y+KNiTcmRCf1s1FlXqURCiapgoIJqyBsLV3oVRo9jYOQVTARTAQTopP62agyr9IIBZNUQcGEVRC2li70Ko2exkHIKpgIJoIJ0Un9bFSZV2mEgkmqoGDCKghbSxd6lUZP4yBkFUwEE8GE6KR+NqrMqzRCwSRVUDBhFYStpQu9SqOncRCyCiaCiWBCdFI/G1XmVRqhYJIqKJiwCsLW0oVepdHTOAhZBRPBRDAhOqmfjSrzKo1QMEkVFExYBWFr6UKv0uhpHISsgolgIpgQndTPRpV5lUYomKQKwmDy6tm1dv7j9cirmzfutf9890Nko8Lh504dbWtPPxG5ki70Kvn46IPbkQ5b3/3QJnWR/Hz4j/X2yutriYn47OcXt9r7b92K7JzcONLWjh9e2MZvDrX23+dOLHyeOkj0R+oLkY93N59tp888GbnytzduROcnc+bkqaORDeLwtSt3IjMvnTnW3tlcfm1GQbTWrl6+0y6cz2Ze2udpDJPzxNwl/CjxD6y9//db7fNLW0Q8S7VBfEJPwYT4BELkI/0HvYhPIEQ+0oKqEMf2dmt/+N1XaSjx+VHyEQsBGCD6HHCjpfOK8GEUG/bHNJOCCVjVRGGljU4MLMGEKwrBZKol0R9pZoh8pD4Q54k+J/xI5xXhwyg27A/BpEstE4WVNjoxsAQTrjyIRZjWlTcm03wS+eCqY3FLRJ8v/vbpyXReET6MYiPtc0KHKv3hjQmRzV0bRGGljU4MLMGEKwqi0dO6EkwEE66iH7SUzqtefq2i3bTPiZiJeUX4IZgQKgomD6no75jsSEI0ejqwBBPBBBxzD5gSTDhl0z4nPCHmFeGHYEKoKJgIJo+oI6LR04ElmAgm4JgTTDqJmfY54RYxrwg/BBNCRcFEMBFMZnaSg3emRHM/QHxlO/fLfuFBb0wIFXds2B9TLQUTrq6QwkobnRhY/o4JVxTEJ5B0YHlj4o0JV9EPWkrnVS+/VtFu2udEzMS8IvwQTAgVvTHxxsQbk5md5OCdKdHcDxAfQOZ+mTcmhFQzbdgf3pjMLJJFHiAKK/0EQgwsb0wWyf7+Z4hPIGldeWPijQlX0d6Y9NIy7XPCL2JeEX54Y0Ko6I2JNybemMzsJAfvTInmfoD4ADL3y7wxIaSaacP+8MZkZpEs8gBRWN6Y7ChPkDuRj0Xq4P4zFeLwxsQbk7SOH3U+nVe9/FpFu6PMK0J7b0wIFb0x8cbEG5OZneTgnSnR3A94YzK3VCvzoP3hjUmXYiUKK/0EQgwsf8eEKw9vTKZaEv2RZobIR+oDcZ7oc8KPdF4RPoxiw/4QTLrUMlFYaaMTA0sw4cqDWIRpXflVjl/lcBX9oKV0XvXyaxXtpn1OxEzMK8IPv8ohVPSrHL/K8aucmZ3k4J0p0dwPEB9A5n7ZLzwomBAq7tiwP8Abk1fPrrXzH69H2Tn39q2fftlx1X8+/Md6e+X1tSiMtNGr5OP0mWORDlvf/dBu3rgX2Ti5caStHT8c2fjnpxvR+a3vf2zfXr8b2Xju1NG29vQTkY2rV+5E54nDX1zaat98neU09eP5F460l8MeTX0gzt+8fq99djGbme9tnmhpn6Z1dfXynXbh/O1Iknc3n22nzzwZ2UgPE3EQ++PNN25EoRBzl8iHNyZRGh88TBBvCibEJyniqxxQ1qWaSv8Y4VKdL/byCnVF9EcFWYkrd2JepVoYx1TBNB8jfWUrmKSddd/5tLAmpgQTMCGAKcEEEHHXhGDCaelC5xY6kZUK+RBM7ssk8QmkwsAiilMwIVSsZUMw4fJRoc+JecUpsrilCotwce+nJ42DAyzBRDDZtycFE2JU1bIhmHD5EEw4LV3o3EInslIhH4KJYCKYEN28AjYEEy5JggmnZYVFSERjHBxgCSaCiWBCTKUVsCGYcEkSTDgtXejcQieyUiEfgolgIpgQ3bwCNgQTLkmCCadlhUVIRGMcHGAJJoKJYEJMpRWwIZhwSRJMOC1d6NxCJ7JSIR+CiWAimBDdvAI2BBMuSYIJp2WFRUhEYxwcYAkmgolgQkylFbAhmHBJEkw4LV3o3EInslIhH4KJYCKYEN28AjYEEy5JggmnZYVFSERjHBxgCSaCiWBCTKUVsCGYcEkSTDgtXejcQieyUiEfgolgIpgQ3bwCNgQTLkmCCadlhUVIRGMcHGAJJoKJYEJMpRWwIZhwSRJMOC1d6NxCJ7JSIR+CiWAimBDdvAI2BBMuSYIJp2WFRUhEYxwcYAkmgolgQkylFbAhmHBJEkw4LV3o3EInslIhH4KJYCKYzOhmFzox7rSxV4Hf//arpYtC/LHONAhiEaY+TM6nfT5KHISWgvtUxUMvPnNtOxGV+DPiFRKSaPC/Z4mBlQ7eKvlIBxaRD22Mp0DaH4QiRJ+nfoyy0EeJI83n5HyFPUjsD0ILwYRQcdcGMbDSwUsUFtEggglYWJr6WYG0PwgpiT5P/RhloY8SR5pPweRBBQUToqIEk4dUFEzAwtKUYLKnBkZZ6KPEQbQo8YEw9YP4YJv6MDkvmBAqCiaCCVhHmnq0At6Y7GgzykIfJQ6iZwWTqYqCCVFRgolgAtaRpgSTWTUwykIfJY5Z+Zrnvwsmgsk8dfLYzxDfPaefCImrOKJB/CrnscvHA3MokPbHHK+Y+QjR5zNfMuOBURb6KHGk+ZycJ+Zu6gexP1IfJue9MSFU9MbEGxOwjjTljcmsGhhloY8Sx6x8zfPfBRNvTOapk8d+hvgklX4iJIiXaBBvTB67fDwwhwJpf8zxipmPEH0+8yXemKQSPdb5CvOKmLuPFfQ+DxP7I/XBGxNCwftsEAMrHbxEYRENUqHR4fRqroACaX8QIRB9nvoxyk3DKHGk+ZycJ+Zu6gexP1IfBBNCQcFkXxUFE7i4NPeTAoLJTiGMstBHiYNoT8FkqqK/Y0JU1K4N4pNUOngJ4iUaRDABC0tTPyuQ9gchJdHnqR+jLPRR4kjz6Y3JgwoKJkRFCSYPqSiYgIWlKcFkTw2MstBHiYNoUeIDYeoH8cE29WFyXjAhVBRMBBOwjjT1aAW8MfGrnB79UeGDlGDiVzk9arsRV7zp4CWIl2iQCo3eJckaXaoCaX8QzhN9nvoxyk3DKHGk+fSrHL/KIWpoXxvEwEoHr2DSLb0aLqBA2h9ECESfp36MstBHiSPNp2ACg8mrZ9fa+Y/Xo7xcOH+7fXn5TmSjwuH3Nk+002eORa6kg7dKPt7dPBHpQBx+7tTRtvb0E4SphW1sff9j+/b63YXPEwcPtRbXZYU4Jlp89MFtQpLIBtHnkQOttatX7pTQ4p+fbkShfH5xq73/1q3IxsmNI23t+OGFbfzmUGv/fS6bV08dP9wmfiQ/xB68diXbo8T+SDT437MlfseECGQUGymYEDcmhJZpHIQPfrKdqph+teYnW6IitbFXAaKu0j7f3m7tD7/7KkpOhbk7ShyTRAgmUTnyh9OFXqFBJqqkcRDKpgOL8IEYvIQfggmhojZoBYj+SPt8lIU+ShyCCd1lgL10oQsm0ySkAwtIp/8QFiHifTZSwILd0VyogGASCnjfccHkPjGqLEIuvcu1JJhw+gsmfpXDVZOWeiggmHCqCiaCCVdNeywJJpy0golgwlWTlnooIJhwqgomgglXTYJJNy0FE8GkW3FpGFFAMEFk/MmIYCKYcNUkmHTTUjARTLoVl4YRBQQTREbBZK+M/o4JV1gTS36Vw+kpmAgmXDVpqYcCggmnqjcm3phw1eSNSTctBRPBpFtxaRhRQDBBZPTGxBsTrpD2s+SNCaevYCKYcNWkpR4KCCacqt6YeGPCVZM3Jt20FEwEk27FpWFEAcEEkdEbE29MuELyxqSvloKJYNK3wrSeKiCYpApOz3tj4o0JV03emHTTUjARTLoVl4YRBQQTREZvTLwx4QrJG5O+WgomgknfCtN6qoBgkirojcm+Cvq/C3OFNbHkL79yegomgglXTVrqoYBgwqnqVzl+lcNVk1/ldNNSMBFMuhWXhhEFBBNERr/K2Svj2tNPtJOnjnLq/sotXbtyJ1Lg1bNr7fzH65EN4nB680P4cHLjSFs7fpgwtbCNre9+aDdv3Fv4/OTgu5vPttNnnlzYxqHW2ukzxxY+Pzm49f2P7dvrdyMbxOGXwjgIHwgbb75xgzCz8jaI/vjwH+vtldfXIi2uhnP3qeOH22TeJD8Xzt9uX17O5n+6P4h9/t7miXjeHHrxmWvbiZieraVAla/WKoBJrcws7k2Fm5/FvffkfgrYH1xdjNIf7//9Vvv80hYnzJIsEfkQTJaUvF6vFUx6Kbs8u0SjL8973yyY9K2BUfpDMJnWiWDSt2cO3LpgcuCSd3/hKIO3u1Ar9AJvTLhkjdIfgolgwnVFMUuCSbGEAO6MMngBKYYxIZhwqRylPwQTwYTrimKWBJNiCQHcGWXwAlIMY0Iw4VI5Sn8IJoIJ1xXFLAkmxRICuDPK4AWkGMaEYMKlcpT+EEwEE64rilkSTIolBHBnlMELSDGMCcGES+Uo/SGYCCZcVxSzJJgUSwjgziiDF5BiGBOCCZfKUfpDMBFMuK4oZkkwKZYQwJ1RBi8gxTAmBBMulaP0h2AimHBdUcySYFIsIYA7owxeQIphTAgmXCpH6Q/BRDDhuqKYJcGkWEIAd0YZvIAUw5gQTLhUjtIfgolgwnVFMUuCSbGEAO6MMngBKYYxIZhwqRylPwQTwYTrimKWBJNiCQHcGWXwAlIMY0Iw4VI5Sn8IJoIJ1xXFLAkmxRICuDPK4AWkGMaEYMKlcpT+EEwEE64rilkSTIolBHBnlMELSDGMCcGES+Uo/SGYCCZcVxSzJJgUSwjgziiDF5BiGBOCCZfKUfpDMJnWxP8Pr0kiMzaWkb8AAAAASUVORK5CYII="/>
          <p:cNvSpPr>
            <a:spLocks noChangeAspect="1" noChangeArrowheads="1"/>
          </p:cNvSpPr>
          <p:nvPr/>
        </p:nvSpPr>
        <p:spPr bwMode="auto">
          <a:xfrm>
            <a:off x="19843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8"/>
          <p:cNvGrpSpPr/>
          <p:nvPr/>
        </p:nvGrpSpPr>
        <p:grpSpPr>
          <a:xfrm>
            <a:off x="1415142" y="2503780"/>
            <a:ext cx="10515600" cy="4463091"/>
            <a:chOff x="2612571" y="4158358"/>
            <a:chExt cx="10515600" cy="5747642"/>
          </a:xfrm>
        </p:grpSpPr>
        <p:sp>
          <p:nvSpPr>
            <p:cNvPr id="16" name="Стрелка вправо 15"/>
            <p:cNvSpPr/>
            <p:nvPr/>
          </p:nvSpPr>
          <p:spPr>
            <a:xfrm>
              <a:off x="2612571" y="4158358"/>
              <a:ext cx="10515600" cy="5747642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224336" y="6739001"/>
              <a:ext cx="2456122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entury" pitchFamily="18" charset="0"/>
                  <a:cs typeface="Times New Roman" pitchFamily="18" charset="0"/>
                </a:rPr>
                <a:t>ПРОЕКТ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44277" y="5896763"/>
              <a:ext cx="607057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4000" cap="all" dirty="0" smtClean="0">
                  <a:solidFill>
                    <a:schemeClr val="bg1"/>
                  </a:solidFill>
                  <a:latin typeface="Century" pitchFamily="18" charset="0"/>
                  <a:cs typeface="Times New Roman" pitchFamily="18" charset="0"/>
                </a:rPr>
                <a:t>Школа</a:t>
              </a:r>
            </a:p>
            <a:p>
              <a:pPr algn="l"/>
              <a:r>
                <a:rPr lang="ru-RU" sz="4000" cap="all" dirty="0" err="1" smtClean="0">
                  <a:solidFill>
                    <a:schemeClr val="bg1"/>
                  </a:solidFill>
                  <a:latin typeface="Century" pitchFamily="18" charset="0"/>
                  <a:cs typeface="Times New Roman" pitchFamily="18" charset="0"/>
                </a:rPr>
                <a:t>Минпросвещения</a:t>
              </a:r>
              <a:endParaRPr lang="ru-RU" sz="4000" cap="all" dirty="0" smtClean="0">
                <a:solidFill>
                  <a:schemeClr val="bg1"/>
                </a:solidFill>
                <a:latin typeface="Century" pitchFamily="18" charset="0"/>
                <a:cs typeface="Times New Roman" pitchFamily="18" charset="0"/>
              </a:endParaRPr>
            </a:p>
            <a:p>
              <a:pPr algn="l"/>
              <a:r>
                <a:rPr lang="ru-RU" sz="4000" cap="all" dirty="0" smtClean="0">
                  <a:solidFill>
                    <a:schemeClr val="bg1"/>
                  </a:solidFill>
                  <a:latin typeface="Century" pitchFamily="18" charset="0"/>
                  <a:cs typeface="Times New Roman" pitchFamily="18" charset="0"/>
                </a:rPr>
                <a:t>России </a:t>
              </a:r>
            </a:p>
          </p:txBody>
        </p:sp>
      </p:grpSp>
      <p:grpSp>
        <p:nvGrpSpPr>
          <p:cNvPr id="3" name="Группа 24"/>
          <p:cNvGrpSpPr/>
          <p:nvPr/>
        </p:nvGrpSpPr>
        <p:grpSpPr>
          <a:xfrm>
            <a:off x="12235533" y="2569082"/>
            <a:ext cx="10515600" cy="4463091"/>
            <a:chOff x="12235533" y="4615556"/>
            <a:chExt cx="10515600" cy="5747642"/>
          </a:xfrm>
        </p:grpSpPr>
        <p:sp>
          <p:nvSpPr>
            <p:cNvPr id="21" name="Стрелка вправо 20"/>
            <p:cNvSpPr/>
            <p:nvPr/>
          </p:nvSpPr>
          <p:spPr>
            <a:xfrm flipH="1">
              <a:off x="12235533" y="4615556"/>
              <a:ext cx="10515600" cy="5747642"/>
            </a:xfrm>
            <a:prstGeom prst="rightArrow">
              <a:avLst/>
            </a:prstGeom>
            <a:solidFill>
              <a:schemeClr val="bg1"/>
            </a:solidFill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flipH="1">
              <a:off x="15065832" y="6627424"/>
              <a:ext cx="6070572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4000" cap="all" dirty="0" smtClean="0">
                  <a:solidFill>
                    <a:srgbClr val="002060"/>
                  </a:solidFill>
                  <a:latin typeface="Century" pitchFamily="18" charset="0"/>
                  <a:cs typeface="Times New Roman" pitchFamily="18" charset="0"/>
                </a:rPr>
                <a:t>Мотивирующий мониторинг</a:t>
              </a: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674915" y="6689694"/>
            <a:ext cx="11429999" cy="709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ru-RU" sz="400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Функционирование объективной ВСОКО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4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отсутствие выпускников 11 класса, получивших медаль «За особые успехи в учении», которые набрали по одному их предметов ЕГЭ менее 70 баллов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ОО не входит в перечень ОО с признаками необъективных результатов</a:t>
            </a:r>
          </a:p>
          <a:p>
            <a:pPr algn="just">
              <a:spcBef>
                <a:spcPts val="1800"/>
              </a:spcBef>
            </a:pPr>
            <a:r>
              <a:rPr lang="ru-RU" sz="360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Обеспечение удовлетворения образовательных интересов и потребностей обучающихся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36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32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наличие победителей и призеров этапов Всероссийской олимпиады</a:t>
            </a:r>
            <a:endParaRPr lang="ru-RU" sz="3500" b="0" kern="1200" dirty="0" smtClean="0">
              <a:solidFill>
                <a:srgbClr val="002060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8"/>
          <p:cNvSpPr>
            <a:spLocks noChangeArrowheads="1"/>
          </p:cNvSpPr>
          <p:nvPr/>
        </p:nvSpPr>
        <p:spPr bwMode="auto">
          <a:xfrm>
            <a:off x="1356401" y="5956769"/>
            <a:ext cx="785291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5000" dirty="0" smtClean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Знание</a:t>
            </a:r>
            <a:endParaRPr lang="ru-RU" altLang="ru-RU" sz="5000" b="0" dirty="0">
              <a:solidFill>
                <a:srgbClr val="002060"/>
              </a:solidFill>
              <a:latin typeface="Century" pitchFamily="18" charset="0"/>
              <a:ea typeface="Tahoma" pitchFamily="34" charset="0"/>
              <a:cs typeface="Calibri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866675" y="7821786"/>
            <a:ext cx="10842171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ru-RU" sz="400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Развитие талантов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4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доля обучающихся, охваченных дополнительным образованием от общей численности обучающихся</a:t>
            </a:r>
          </a:p>
          <a:p>
            <a:pPr algn="just">
              <a:spcBef>
                <a:spcPts val="1800"/>
              </a:spcBef>
            </a:pPr>
            <a:r>
              <a:rPr lang="ru-RU" sz="400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Школьные творческие объединения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40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функционирование школьного театра</a:t>
            </a:r>
          </a:p>
          <a:p>
            <a:pPr algn="just">
              <a:spcBef>
                <a:spcPts val="1800"/>
              </a:spcBef>
              <a:buFont typeface="Arial" pitchFamily="34" charset="0"/>
              <a:buChar char="•"/>
            </a:pPr>
            <a:r>
              <a:rPr lang="ru-RU" sz="3500" b="0" kern="1200" dirty="0" smtClean="0">
                <a:solidFill>
                  <a:srgbClr val="002060"/>
                </a:solidFill>
                <a:latin typeface="Century" pitchFamily="18" charset="0"/>
                <a:cs typeface="Times New Roman" pitchFamily="18" charset="0"/>
              </a:rPr>
              <a:t> функционирование школьного музея</a:t>
            </a:r>
          </a:p>
        </p:txBody>
      </p:sp>
      <p:sp>
        <p:nvSpPr>
          <p:cNvPr id="31" name="Прямоугольник 8"/>
          <p:cNvSpPr>
            <a:spLocks noChangeArrowheads="1"/>
          </p:cNvSpPr>
          <p:nvPr/>
        </p:nvSpPr>
        <p:spPr bwMode="auto">
          <a:xfrm>
            <a:off x="13482833" y="6871167"/>
            <a:ext cx="957285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5000" dirty="0" smtClean="0">
                <a:solidFill>
                  <a:srgbClr val="FF6600"/>
                </a:solidFill>
                <a:latin typeface="Century" pitchFamily="18" charset="0"/>
                <a:ea typeface="Tahoma" pitchFamily="34" charset="0"/>
                <a:cs typeface="Calibri" pitchFamily="34" charset="0"/>
              </a:rPr>
              <a:t>Творчество</a:t>
            </a:r>
            <a:endParaRPr lang="ru-RU" altLang="ru-RU" sz="5000" b="0" dirty="0">
              <a:solidFill>
                <a:srgbClr val="002060"/>
              </a:solidFill>
              <a:latin typeface="Century" pitchFamily="18" charset="0"/>
              <a:ea typeface="Tahoma" pitchFamily="34" charset="0"/>
              <a:cs typeface="Calibri" pitchFamily="34" charset="0"/>
            </a:endParaRPr>
          </a:p>
        </p:txBody>
      </p:sp>
      <p:pic>
        <p:nvPicPr>
          <p:cNvPr id="33" name="Picture 2" descr="Картинки знак оклику (64 фото) » Юмор, позитив и много смешных картин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213531" y="8948072"/>
            <a:ext cx="889447" cy="128451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Bebas Neue Regular"/>
        <a:ea typeface="Bebas Neue Regular"/>
        <a:cs typeface="Bebas Neue Regular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79985</TotalTime>
  <Words>812</Words>
  <Application>Microsoft Office PowerPoint</Application>
  <PresentationFormat>Произвольный</PresentationFormat>
  <Paragraphs>205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Arial</vt:lpstr>
      <vt:lpstr>Bebas Neue Regular</vt:lpstr>
      <vt:lpstr>Calibri</vt:lpstr>
      <vt:lpstr>Calibri Light</vt:lpstr>
      <vt:lpstr>Century</vt:lpstr>
      <vt:lpstr>Helvetica Neue</vt:lpstr>
      <vt:lpstr>Helvetica Neue Medium</vt:lpstr>
      <vt:lpstr>SF UI Text Semibold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РЕАЛИЗАЦИИ НАЦИОНАЛЬНЫХ ПРОЕКТОВ В ПЕРМСКОМ КРАЕ В 2019 г.</dc:title>
  <dc:creator>Щербинина Ирина Михайловна</dc:creator>
  <cp:lastModifiedBy>Каткова Ирина Геннадьевна</cp:lastModifiedBy>
  <cp:revision>1992</cp:revision>
  <cp:lastPrinted>2022-05-11T13:25:39Z</cp:lastPrinted>
  <dcterms:modified xsi:type="dcterms:W3CDTF">2023-12-22T05:35:09Z</dcterms:modified>
</cp:coreProperties>
</file>